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sldIdLst>
    <p:sldId id="299" r:id="rId4"/>
    <p:sldId id="300" r:id="rId5"/>
    <p:sldId id="301" r:id="rId6"/>
    <p:sldId id="323" r:id="rId7"/>
    <p:sldId id="306" r:id="rId8"/>
    <p:sldId id="324" r:id="rId9"/>
    <p:sldId id="320" r:id="rId10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>
          <p15:clr>
            <a:srgbClr val="A4A3A4"/>
          </p15:clr>
        </p15:guide>
        <p15:guide id="2" pos="5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3" autoAdjust="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51B52-3AC4-ED4F-89E4-5901821EBF4B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</dgm:pt>
    <dgm:pt modelId="{81367FA0-8C3B-8740-BC89-98086D8376AB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Activities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2C2517EE-EEED-D54E-9963-28B6A7C6320D}" type="parTrans" cxnId="{1A9E0342-8195-A345-97C6-27958D8FE98C}">
      <dgm:prSet/>
      <dgm:spPr/>
      <dgm:t>
        <a:bodyPr/>
        <a:lstStyle/>
        <a:p>
          <a:endParaRPr lang="en-US"/>
        </a:p>
      </dgm:t>
    </dgm:pt>
    <dgm:pt modelId="{D05B3370-65A9-984B-A629-90118080E6F1}" type="sibTrans" cxnId="{1A9E0342-8195-A345-97C6-27958D8FE98C}">
      <dgm:prSet/>
      <dgm:spPr/>
      <dgm:t>
        <a:bodyPr/>
        <a:lstStyle/>
        <a:p>
          <a:endParaRPr lang="en-US"/>
        </a:p>
      </dgm:t>
    </dgm:pt>
    <dgm:pt modelId="{2CD19B97-16CF-1040-A181-14CA907B0738}">
      <dgm:prSet phldrT="[Text]"/>
      <dgm:spPr/>
      <dgm:t>
        <a:bodyPr/>
        <a:lstStyle/>
        <a:p>
          <a:r>
            <a:rPr lang="en-US" dirty="0" smtClean="0">
              <a:solidFill>
                <a:srgbClr val="00405F"/>
              </a:solidFill>
            </a:rPr>
            <a:t>Future Plans</a:t>
          </a:r>
          <a:endParaRPr lang="en-US" dirty="0">
            <a:solidFill>
              <a:srgbClr val="00405F"/>
            </a:solidFill>
          </a:endParaRPr>
        </a:p>
      </dgm:t>
    </dgm:pt>
    <dgm:pt modelId="{B950B4E9-9B93-BF4F-AC36-B0CE8F747942}" type="parTrans" cxnId="{FBD9F861-4465-8E47-9DA9-F1F07AD566F2}">
      <dgm:prSet/>
      <dgm:spPr/>
      <dgm:t>
        <a:bodyPr/>
        <a:lstStyle/>
        <a:p>
          <a:endParaRPr lang="en-US"/>
        </a:p>
      </dgm:t>
    </dgm:pt>
    <dgm:pt modelId="{9E2F4C2C-4E0C-A947-9779-4E9365F8FCEE}" type="sibTrans" cxnId="{FBD9F861-4465-8E47-9DA9-F1F07AD566F2}">
      <dgm:prSet/>
      <dgm:spPr/>
      <dgm:t>
        <a:bodyPr/>
        <a:lstStyle/>
        <a:p>
          <a:endParaRPr lang="en-US"/>
        </a:p>
      </dgm:t>
    </dgm:pt>
    <dgm:pt modelId="{FBC579DC-5FF1-0D42-ABCE-EB9213E55AE4}">
      <dgm:prSet phldrT="[Text]"/>
      <dgm:spPr/>
      <dgm:t>
        <a:bodyPr/>
        <a:lstStyle/>
        <a:p>
          <a:r>
            <a:rPr lang="en-US" dirty="0" smtClean="0">
              <a:solidFill>
                <a:srgbClr val="00405F"/>
              </a:solidFill>
            </a:rPr>
            <a:t>Challenges</a:t>
          </a:r>
          <a:endParaRPr lang="en-US" dirty="0">
            <a:solidFill>
              <a:srgbClr val="00405F"/>
            </a:solidFill>
          </a:endParaRPr>
        </a:p>
      </dgm:t>
    </dgm:pt>
    <dgm:pt modelId="{425D5EE4-23C9-9644-9ABC-771C470AE342}" type="parTrans" cxnId="{6171DD09-1A27-394E-9A35-2B8DC9A9AF6D}">
      <dgm:prSet/>
      <dgm:spPr/>
      <dgm:t>
        <a:bodyPr/>
        <a:lstStyle/>
        <a:p>
          <a:endParaRPr lang="en-US"/>
        </a:p>
      </dgm:t>
    </dgm:pt>
    <dgm:pt modelId="{5A5EC4E8-98F0-9B4E-ABE8-DFFAE8FEACD3}" type="sibTrans" cxnId="{6171DD09-1A27-394E-9A35-2B8DC9A9AF6D}">
      <dgm:prSet/>
      <dgm:spPr/>
      <dgm:t>
        <a:bodyPr/>
        <a:lstStyle/>
        <a:p>
          <a:endParaRPr lang="en-US"/>
        </a:p>
      </dgm:t>
    </dgm:pt>
    <dgm:pt modelId="{BF298954-A3AC-6342-B774-647350D1AA6F}" type="pres">
      <dgm:prSet presAssocID="{16A51B52-3AC4-ED4F-89E4-5901821EBF4B}" presName="arrowDiagram" presStyleCnt="0">
        <dgm:presLayoutVars>
          <dgm:chMax val="5"/>
          <dgm:dir/>
          <dgm:resizeHandles val="exact"/>
        </dgm:presLayoutVars>
      </dgm:prSet>
      <dgm:spPr/>
    </dgm:pt>
    <dgm:pt modelId="{AFC0C313-B5B2-734A-AA4F-15FFA9F5AB83}" type="pres">
      <dgm:prSet presAssocID="{16A51B52-3AC4-ED4F-89E4-5901821EBF4B}" presName="arrow" presStyleLbl="bgShp" presStyleIdx="0" presStyleCnt="1"/>
      <dgm:spPr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</dgm:spPr>
    </dgm:pt>
    <dgm:pt modelId="{7603F387-A399-5049-B933-7C1CC74B8F3C}" type="pres">
      <dgm:prSet presAssocID="{16A51B52-3AC4-ED4F-89E4-5901821EBF4B}" presName="arrowDiagram3" presStyleCnt="0"/>
      <dgm:spPr/>
    </dgm:pt>
    <dgm:pt modelId="{06970A73-0BDF-7A48-ABCA-FB56D647CEFF}" type="pres">
      <dgm:prSet presAssocID="{81367FA0-8C3B-8740-BC89-98086D8376AB}" presName="bullet3a" presStyleLbl="node1" presStyleIdx="0" presStyleCnt="3" custScaleX="507122" custScaleY="507122"/>
      <dgm:spPr>
        <a:gradFill rotWithShape="0">
          <a:gsLst>
            <a:gs pos="0">
              <a:srgbClr val="34A8CC"/>
            </a:gs>
            <a:gs pos="100000">
              <a:srgbClr val="227088"/>
            </a:gs>
          </a:gsLst>
        </a:gradFill>
      </dgm:spPr>
    </dgm:pt>
    <dgm:pt modelId="{24D49483-C766-6549-90BC-461258ED1729}" type="pres">
      <dgm:prSet presAssocID="{81367FA0-8C3B-8740-BC89-98086D8376A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3E653-55BE-AF47-86CB-3CD9C8399F83}" type="pres">
      <dgm:prSet presAssocID="{2CD19B97-16CF-1040-A181-14CA907B0738}" presName="bullet3b" presStyleLbl="node1" presStyleIdx="1" presStyleCnt="3" custScaleX="395587" custScaleY="395587"/>
      <dgm:spPr>
        <a:gradFill rotWithShape="0">
          <a:gsLst>
            <a:gs pos="0">
              <a:srgbClr val="60DCEB"/>
            </a:gs>
            <a:gs pos="100000">
              <a:srgbClr val="1F88C8"/>
            </a:gs>
          </a:gsLst>
        </a:gradFill>
      </dgm:spPr>
    </dgm:pt>
    <dgm:pt modelId="{BB9520BA-1B3A-FA4E-A838-146C35BF2ADD}" type="pres">
      <dgm:prSet presAssocID="{2CD19B97-16CF-1040-A181-14CA907B073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2683-E277-EA41-8422-7B2EC899A09B}" type="pres">
      <dgm:prSet presAssocID="{FBC579DC-5FF1-0D42-ABCE-EB9213E55AE4}" presName="bullet3c" presStyleLbl="node1" presStyleIdx="2" presStyleCnt="3" custScaleX="358120" custScaleY="358120"/>
      <dgm:spPr>
        <a:gradFill rotWithShape="0">
          <a:gsLst>
            <a:gs pos="0">
              <a:srgbClr val="60DCEB"/>
            </a:gs>
            <a:gs pos="100000">
              <a:srgbClr val="3FC1FF"/>
            </a:gs>
          </a:gsLst>
        </a:gradFill>
      </dgm:spPr>
    </dgm:pt>
    <dgm:pt modelId="{72F40DAD-736C-5B40-866F-9B4FE839E66B}" type="pres">
      <dgm:prSet presAssocID="{FBC579DC-5FF1-0D42-ABCE-EB9213E55AE4}" presName="textBox3c" presStyleLbl="revTx" presStyleIdx="2" presStyleCnt="3" custScaleX="126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A191C-30CC-4C8E-AA42-716C1FA35143}" type="presOf" srcId="{81367FA0-8C3B-8740-BC89-98086D8376AB}" destId="{24D49483-C766-6549-90BC-461258ED1729}" srcOrd="0" destOrd="0" presId="urn:microsoft.com/office/officeart/2005/8/layout/arrow2"/>
    <dgm:cxn modelId="{C98A78F6-ED34-4E7C-95CF-E8BF8EBF7D82}" type="presOf" srcId="{FBC579DC-5FF1-0D42-ABCE-EB9213E55AE4}" destId="{72F40DAD-736C-5B40-866F-9B4FE839E66B}" srcOrd="0" destOrd="0" presId="urn:microsoft.com/office/officeart/2005/8/layout/arrow2"/>
    <dgm:cxn modelId="{7E0C7423-EC8F-4A4D-A606-96C632B8FDC5}" type="presOf" srcId="{2CD19B97-16CF-1040-A181-14CA907B0738}" destId="{BB9520BA-1B3A-FA4E-A838-146C35BF2ADD}" srcOrd="0" destOrd="0" presId="urn:microsoft.com/office/officeart/2005/8/layout/arrow2"/>
    <dgm:cxn modelId="{6171DD09-1A27-394E-9A35-2B8DC9A9AF6D}" srcId="{16A51B52-3AC4-ED4F-89E4-5901821EBF4B}" destId="{FBC579DC-5FF1-0D42-ABCE-EB9213E55AE4}" srcOrd="2" destOrd="0" parTransId="{425D5EE4-23C9-9644-9ABC-771C470AE342}" sibTransId="{5A5EC4E8-98F0-9B4E-ABE8-DFFAE8FEACD3}"/>
    <dgm:cxn modelId="{FBD9F861-4465-8E47-9DA9-F1F07AD566F2}" srcId="{16A51B52-3AC4-ED4F-89E4-5901821EBF4B}" destId="{2CD19B97-16CF-1040-A181-14CA907B0738}" srcOrd="1" destOrd="0" parTransId="{B950B4E9-9B93-BF4F-AC36-B0CE8F747942}" sibTransId="{9E2F4C2C-4E0C-A947-9779-4E9365F8FCEE}"/>
    <dgm:cxn modelId="{17D39B6C-F73A-4A58-8E21-DC1B99B5E61F}" type="presOf" srcId="{16A51B52-3AC4-ED4F-89E4-5901821EBF4B}" destId="{BF298954-A3AC-6342-B774-647350D1AA6F}" srcOrd="0" destOrd="0" presId="urn:microsoft.com/office/officeart/2005/8/layout/arrow2"/>
    <dgm:cxn modelId="{1A9E0342-8195-A345-97C6-27958D8FE98C}" srcId="{16A51B52-3AC4-ED4F-89E4-5901821EBF4B}" destId="{81367FA0-8C3B-8740-BC89-98086D8376AB}" srcOrd="0" destOrd="0" parTransId="{2C2517EE-EEED-D54E-9963-28B6A7C6320D}" sibTransId="{D05B3370-65A9-984B-A629-90118080E6F1}"/>
    <dgm:cxn modelId="{0182D53D-6CFE-41C5-BC13-99EC2BC2CDBF}" type="presParOf" srcId="{BF298954-A3AC-6342-B774-647350D1AA6F}" destId="{AFC0C313-B5B2-734A-AA4F-15FFA9F5AB83}" srcOrd="0" destOrd="0" presId="urn:microsoft.com/office/officeart/2005/8/layout/arrow2"/>
    <dgm:cxn modelId="{14B49FC5-E33D-4D2C-87AE-1453B50AF50B}" type="presParOf" srcId="{BF298954-A3AC-6342-B774-647350D1AA6F}" destId="{7603F387-A399-5049-B933-7C1CC74B8F3C}" srcOrd="1" destOrd="0" presId="urn:microsoft.com/office/officeart/2005/8/layout/arrow2"/>
    <dgm:cxn modelId="{53974007-2563-421D-9683-2C6EC49DF63A}" type="presParOf" srcId="{7603F387-A399-5049-B933-7C1CC74B8F3C}" destId="{06970A73-0BDF-7A48-ABCA-FB56D647CEFF}" srcOrd="0" destOrd="0" presId="urn:microsoft.com/office/officeart/2005/8/layout/arrow2"/>
    <dgm:cxn modelId="{C8CE8EB9-2381-40A0-89EF-6CFBB9FF26C4}" type="presParOf" srcId="{7603F387-A399-5049-B933-7C1CC74B8F3C}" destId="{24D49483-C766-6549-90BC-461258ED1729}" srcOrd="1" destOrd="0" presId="urn:microsoft.com/office/officeart/2005/8/layout/arrow2"/>
    <dgm:cxn modelId="{54A4AD93-3A7B-486C-A43F-030DD85AC48C}" type="presParOf" srcId="{7603F387-A399-5049-B933-7C1CC74B8F3C}" destId="{B943E653-55BE-AF47-86CB-3CD9C8399F83}" srcOrd="2" destOrd="0" presId="urn:microsoft.com/office/officeart/2005/8/layout/arrow2"/>
    <dgm:cxn modelId="{A784E0E3-9F7E-4C3F-AA90-7F356573FC61}" type="presParOf" srcId="{7603F387-A399-5049-B933-7C1CC74B8F3C}" destId="{BB9520BA-1B3A-FA4E-A838-146C35BF2ADD}" srcOrd="3" destOrd="0" presId="urn:microsoft.com/office/officeart/2005/8/layout/arrow2"/>
    <dgm:cxn modelId="{16A1D4DA-879B-49C5-A996-CA4671CF14E5}" type="presParOf" srcId="{7603F387-A399-5049-B933-7C1CC74B8F3C}" destId="{E0532683-E277-EA41-8422-7B2EC899A09B}" srcOrd="4" destOrd="0" presId="urn:microsoft.com/office/officeart/2005/8/layout/arrow2"/>
    <dgm:cxn modelId="{EBC22819-01BD-42BA-BB10-5A61136E6C1C}" type="presParOf" srcId="{7603F387-A399-5049-B933-7C1CC74B8F3C}" destId="{72F40DAD-736C-5B40-866F-9B4FE839E6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A42CC-A5DB-0A40-995E-9FBBFDB4B75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EB4755E5-5257-FE40-AA85-EA94980FC2ED}">
      <dgm:prSet phldrT="[Text]"/>
      <dgm:spPr>
        <a:gradFill flip="none" rotWithShape="1">
          <a:gsLst>
            <a:gs pos="0">
              <a:srgbClr val="34A8CC">
                <a:alpha val="50000"/>
              </a:srgbClr>
            </a:gs>
            <a:gs pos="100000">
              <a:srgbClr val="227088">
                <a:alpha val="90000"/>
              </a:srgb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Innovation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B0A15C6-4D9A-D34C-A73F-5C7F5ED73496}" type="parTrans" cxnId="{8F287091-83DB-9642-B04B-8D4860E714A0}">
      <dgm:prSet/>
      <dgm:spPr/>
      <dgm:t>
        <a:bodyPr/>
        <a:lstStyle/>
        <a:p>
          <a:endParaRPr lang="en-US"/>
        </a:p>
      </dgm:t>
    </dgm:pt>
    <dgm:pt modelId="{51233C42-6B12-364B-93E9-B5698B9C37F2}" type="sibTrans" cxnId="{8F287091-83DB-9642-B04B-8D4860E714A0}">
      <dgm:prSet/>
      <dgm:spPr/>
      <dgm:t>
        <a:bodyPr/>
        <a:lstStyle/>
        <a:p>
          <a:endParaRPr lang="en-US"/>
        </a:p>
      </dgm:t>
    </dgm:pt>
    <dgm:pt modelId="{57683987-7F8C-9543-9B20-5EC6409DF48F}">
      <dgm:prSet phldrT="[Text]"/>
      <dgm:spPr>
        <a:gradFill rotWithShape="0">
          <a:gsLst>
            <a:gs pos="0">
              <a:srgbClr val="C9E8F1">
                <a:alpha val="88000"/>
              </a:srgbClr>
            </a:gs>
            <a:gs pos="100000">
              <a:srgbClr val="AEDCEB">
                <a:alpha val="50000"/>
              </a:srgb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Private</a:t>
          </a:r>
          <a:endParaRPr lang="en-US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E562330-9CB4-F04C-927C-7B9506E4EAFE}" type="parTrans" cxnId="{3B8B8485-CE1B-F041-88E0-1EEE8E03A7D6}">
      <dgm:prSet/>
      <dgm:spPr/>
      <dgm:t>
        <a:bodyPr/>
        <a:lstStyle/>
        <a:p>
          <a:endParaRPr lang="en-US"/>
        </a:p>
      </dgm:t>
    </dgm:pt>
    <dgm:pt modelId="{9323731C-452A-DE40-A23E-11A125DB5DFE}" type="sibTrans" cxnId="{3B8B8485-CE1B-F041-88E0-1EEE8E03A7D6}">
      <dgm:prSet/>
      <dgm:spPr/>
      <dgm:t>
        <a:bodyPr/>
        <a:lstStyle/>
        <a:p>
          <a:endParaRPr lang="en-US"/>
        </a:p>
      </dgm:t>
    </dgm:pt>
    <dgm:pt modelId="{56C66CBA-9F4F-C24B-BF63-710D4F185AC4}">
      <dgm:prSet phldrT="[Text]"/>
      <dgm:spPr>
        <a:gradFill flip="none" rotWithShape="1">
          <a:gsLst>
            <a:gs pos="0">
              <a:srgbClr val="00405F">
                <a:alpha val="90000"/>
              </a:srgbClr>
            </a:gs>
            <a:gs pos="100000">
              <a:srgbClr val="0070C0"/>
            </a:gs>
          </a:gsLst>
          <a:lin ang="16200000" scaled="0"/>
          <a:tileRect/>
        </a:gradFill>
      </dgm:spPr>
      <dgm:t>
        <a:bodyPr/>
        <a:lstStyle/>
        <a:p>
          <a:pPr algn="r"/>
          <a:r>
            <a:rPr lang="en-US" dirty="0" smtClean="0"/>
            <a:t>Public</a:t>
          </a:r>
          <a:endParaRPr lang="en-US" dirty="0"/>
        </a:p>
      </dgm:t>
    </dgm:pt>
    <dgm:pt modelId="{1518CF2D-74DD-9448-A91C-FD24E72D521F}" type="parTrans" cxnId="{795598E7-B9C9-FD4F-9096-F600292F1294}">
      <dgm:prSet/>
      <dgm:spPr/>
      <dgm:t>
        <a:bodyPr/>
        <a:lstStyle/>
        <a:p>
          <a:endParaRPr lang="en-US"/>
        </a:p>
      </dgm:t>
    </dgm:pt>
    <dgm:pt modelId="{08525B41-86C6-1548-B79D-A1F76D8D8667}" type="sibTrans" cxnId="{795598E7-B9C9-FD4F-9096-F600292F1294}">
      <dgm:prSet/>
      <dgm:spPr/>
      <dgm:t>
        <a:bodyPr/>
        <a:lstStyle/>
        <a:p>
          <a:endParaRPr lang="en-US"/>
        </a:p>
      </dgm:t>
    </dgm:pt>
    <dgm:pt modelId="{F30CEE75-7B49-A64A-A7DA-50F04D788E7E}" type="pres">
      <dgm:prSet presAssocID="{84FA42CC-A5DB-0A40-995E-9FBBFDB4B755}" presName="compositeShape" presStyleCnt="0">
        <dgm:presLayoutVars>
          <dgm:chMax val="7"/>
          <dgm:dir/>
          <dgm:resizeHandles val="exact"/>
        </dgm:presLayoutVars>
      </dgm:prSet>
      <dgm:spPr/>
    </dgm:pt>
    <dgm:pt modelId="{F18A1AB6-6B7E-A241-B5D7-6B83353B0CCD}" type="pres">
      <dgm:prSet presAssocID="{EB4755E5-5257-FE40-AA85-EA94980FC2ED}" presName="circ1" presStyleLbl="vennNode1" presStyleIdx="0" presStyleCnt="3" custLinFactNeighborX="-8868" custLinFactNeighborY="21546"/>
      <dgm:spPr/>
      <dgm:t>
        <a:bodyPr/>
        <a:lstStyle/>
        <a:p>
          <a:endParaRPr lang="en-US"/>
        </a:p>
      </dgm:t>
    </dgm:pt>
    <dgm:pt modelId="{1A09A159-9D89-B946-9BBF-A6C5E0755235}" type="pres">
      <dgm:prSet presAssocID="{EB4755E5-5257-FE40-AA85-EA94980FC2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382F3-386D-654E-8F08-864327A6B323}" type="pres">
      <dgm:prSet presAssocID="{57683987-7F8C-9543-9B20-5EC6409DF48F}" presName="circ2" presStyleLbl="vennNode1" presStyleIdx="1" presStyleCnt="3"/>
      <dgm:spPr/>
      <dgm:t>
        <a:bodyPr/>
        <a:lstStyle/>
        <a:p>
          <a:endParaRPr lang="en-US"/>
        </a:p>
      </dgm:t>
    </dgm:pt>
    <dgm:pt modelId="{C2BD1E31-601C-B94E-A1C0-685C739CE03E}" type="pres">
      <dgm:prSet presAssocID="{57683987-7F8C-9543-9B20-5EC6409DF4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17B7-17DD-2349-8529-258A5A9295F9}" type="pres">
      <dgm:prSet presAssocID="{56C66CBA-9F4F-C24B-BF63-710D4F185AC4}" presName="circ3" presStyleLbl="vennNode1" presStyleIdx="2" presStyleCnt="3" custLinFactNeighborX="-26066" custLinFactNeighborY="-462"/>
      <dgm:spPr/>
      <dgm:t>
        <a:bodyPr/>
        <a:lstStyle/>
        <a:p>
          <a:endParaRPr lang="en-US"/>
        </a:p>
      </dgm:t>
    </dgm:pt>
    <dgm:pt modelId="{05A36415-CFCA-0E4B-8B90-A7F203CCC33C}" type="pres">
      <dgm:prSet presAssocID="{56C66CBA-9F4F-C24B-BF63-710D4F185AC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5D0F7-1034-4B40-A2E8-C6255782E5C0}" type="presOf" srcId="{57683987-7F8C-9543-9B20-5EC6409DF48F}" destId="{C2BD1E31-601C-B94E-A1C0-685C739CE03E}" srcOrd="1" destOrd="0" presId="urn:microsoft.com/office/officeart/2005/8/layout/venn1"/>
    <dgm:cxn modelId="{0218BFAF-9652-48C0-8DB5-D141555F0EB4}" type="presOf" srcId="{EB4755E5-5257-FE40-AA85-EA94980FC2ED}" destId="{F18A1AB6-6B7E-A241-B5D7-6B83353B0CCD}" srcOrd="0" destOrd="0" presId="urn:microsoft.com/office/officeart/2005/8/layout/venn1"/>
    <dgm:cxn modelId="{386AE101-E9F5-4FE8-BE2F-96D5A3F6A4B0}" type="presOf" srcId="{56C66CBA-9F4F-C24B-BF63-710D4F185AC4}" destId="{A37B17B7-17DD-2349-8529-258A5A9295F9}" srcOrd="0" destOrd="0" presId="urn:microsoft.com/office/officeart/2005/8/layout/venn1"/>
    <dgm:cxn modelId="{3B8B8485-CE1B-F041-88E0-1EEE8E03A7D6}" srcId="{84FA42CC-A5DB-0A40-995E-9FBBFDB4B755}" destId="{57683987-7F8C-9543-9B20-5EC6409DF48F}" srcOrd="1" destOrd="0" parTransId="{7E562330-9CB4-F04C-927C-7B9506E4EAFE}" sibTransId="{9323731C-452A-DE40-A23E-11A125DB5DFE}"/>
    <dgm:cxn modelId="{73C0D86E-2590-433E-B1B6-0016910C5EE6}" type="presOf" srcId="{84FA42CC-A5DB-0A40-995E-9FBBFDB4B755}" destId="{F30CEE75-7B49-A64A-A7DA-50F04D788E7E}" srcOrd="0" destOrd="0" presId="urn:microsoft.com/office/officeart/2005/8/layout/venn1"/>
    <dgm:cxn modelId="{795598E7-B9C9-FD4F-9096-F600292F1294}" srcId="{84FA42CC-A5DB-0A40-995E-9FBBFDB4B755}" destId="{56C66CBA-9F4F-C24B-BF63-710D4F185AC4}" srcOrd="2" destOrd="0" parTransId="{1518CF2D-74DD-9448-A91C-FD24E72D521F}" sibTransId="{08525B41-86C6-1548-B79D-A1F76D8D8667}"/>
    <dgm:cxn modelId="{BDF40F2D-8902-4E8D-AA4A-58A5EB48BDB5}" type="presOf" srcId="{56C66CBA-9F4F-C24B-BF63-710D4F185AC4}" destId="{05A36415-CFCA-0E4B-8B90-A7F203CCC33C}" srcOrd="1" destOrd="0" presId="urn:microsoft.com/office/officeart/2005/8/layout/venn1"/>
    <dgm:cxn modelId="{4E680C26-10A1-4086-8299-4C937A0E526F}" type="presOf" srcId="{EB4755E5-5257-FE40-AA85-EA94980FC2ED}" destId="{1A09A159-9D89-B946-9BBF-A6C5E0755235}" srcOrd="1" destOrd="0" presId="urn:microsoft.com/office/officeart/2005/8/layout/venn1"/>
    <dgm:cxn modelId="{8F287091-83DB-9642-B04B-8D4860E714A0}" srcId="{84FA42CC-A5DB-0A40-995E-9FBBFDB4B755}" destId="{EB4755E5-5257-FE40-AA85-EA94980FC2ED}" srcOrd="0" destOrd="0" parTransId="{1B0A15C6-4D9A-D34C-A73F-5C7F5ED73496}" sibTransId="{51233C42-6B12-364B-93E9-B5698B9C37F2}"/>
    <dgm:cxn modelId="{7B413A03-5208-4D88-9337-0D89CB0D0CFB}" type="presOf" srcId="{57683987-7F8C-9543-9B20-5EC6409DF48F}" destId="{A91382F3-386D-654E-8F08-864327A6B323}" srcOrd="0" destOrd="0" presId="urn:microsoft.com/office/officeart/2005/8/layout/venn1"/>
    <dgm:cxn modelId="{17E33978-A329-4584-994C-6B5E2130EF31}" type="presParOf" srcId="{F30CEE75-7B49-A64A-A7DA-50F04D788E7E}" destId="{F18A1AB6-6B7E-A241-B5D7-6B83353B0CCD}" srcOrd="0" destOrd="0" presId="urn:microsoft.com/office/officeart/2005/8/layout/venn1"/>
    <dgm:cxn modelId="{093F8822-71F6-4306-9586-A20015AD9528}" type="presParOf" srcId="{F30CEE75-7B49-A64A-A7DA-50F04D788E7E}" destId="{1A09A159-9D89-B946-9BBF-A6C5E0755235}" srcOrd="1" destOrd="0" presId="urn:microsoft.com/office/officeart/2005/8/layout/venn1"/>
    <dgm:cxn modelId="{4E62FCF3-AE89-45BB-B356-5651380DAC9D}" type="presParOf" srcId="{F30CEE75-7B49-A64A-A7DA-50F04D788E7E}" destId="{A91382F3-386D-654E-8F08-864327A6B323}" srcOrd="2" destOrd="0" presId="urn:microsoft.com/office/officeart/2005/8/layout/venn1"/>
    <dgm:cxn modelId="{5FE26EDA-D274-42E8-B06B-2A3AE7CA9E6E}" type="presParOf" srcId="{F30CEE75-7B49-A64A-A7DA-50F04D788E7E}" destId="{C2BD1E31-601C-B94E-A1C0-685C739CE03E}" srcOrd="3" destOrd="0" presId="urn:microsoft.com/office/officeart/2005/8/layout/venn1"/>
    <dgm:cxn modelId="{CDED6031-51EE-4B96-B476-3A7F4ABA1793}" type="presParOf" srcId="{F30CEE75-7B49-A64A-A7DA-50F04D788E7E}" destId="{A37B17B7-17DD-2349-8529-258A5A9295F9}" srcOrd="4" destOrd="0" presId="urn:microsoft.com/office/officeart/2005/8/layout/venn1"/>
    <dgm:cxn modelId="{2923B648-1F14-428D-A9CA-5494DB10D9EA}" type="presParOf" srcId="{F30CEE75-7B49-A64A-A7DA-50F04D788E7E}" destId="{05A36415-CFCA-0E4B-8B90-A7F203CCC33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C313-B5B2-734A-AA4F-15FFA9F5AB83}">
      <dsp:nvSpPr>
        <dsp:cNvPr id="0" name=""/>
        <dsp:cNvSpPr/>
      </dsp:nvSpPr>
      <dsp:spPr>
        <a:xfrm>
          <a:off x="0" y="126118"/>
          <a:ext cx="6053667" cy="3783541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C9E8F1"/>
            </a:gs>
            <a:gs pos="100000">
              <a:srgbClr val="AEDCEB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970A73-0BDF-7A48-ABCA-FB56D647CEFF}">
      <dsp:nvSpPr>
        <dsp:cNvPr id="0" name=""/>
        <dsp:cNvSpPr/>
      </dsp:nvSpPr>
      <dsp:spPr>
        <a:xfrm>
          <a:off x="448420" y="2417123"/>
          <a:ext cx="798186" cy="798186"/>
        </a:xfrm>
        <a:prstGeom prst="ellipse">
          <a:avLst/>
        </a:prstGeom>
        <a:gradFill rotWithShape="0">
          <a:gsLst>
            <a:gs pos="0">
              <a:srgbClr val="34A8CC"/>
            </a:gs>
            <a:gs pos="100000">
              <a:srgbClr val="22708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49483-C766-6549-90BC-461258ED1729}">
      <dsp:nvSpPr>
        <dsp:cNvPr id="0" name=""/>
        <dsp:cNvSpPr/>
      </dsp:nvSpPr>
      <dsp:spPr>
        <a:xfrm>
          <a:off x="847513" y="2816216"/>
          <a:ext cx="1410504" cy="109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0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4">
                  <a:lumMod val="50000"/>
                </a:schemeClr>
              </a:solidFill>
            </a:rPr>
            <a:t>Activities</a:t>
          </a:r>
          <a:endParaRPr lang="en-US" sz="28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847513" y="2816216"/>
        <a:ext cx="1410504" cy="1093443"/>
      </dsp:txXfrm>
    </dsp:sp>
    <dsp:sp modelId="{B943E653-55BE-AF47-86CB-3CD9C8399F83}">
      <dsp:nvSpPr>
        <dsp:cNvPr id="0" name=""/>
        <dsp:cNvSpPr/>
      </dsp:nvSpPr>
      <dsp:spPr>
        <a:xfrm>
          <a:off x="1737626" y="1288646"/>
          <a:ext cx="1125533" cy="1125533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1F88C8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9520BA-1B3A-FA4E-A838-146C35BF2ADD}">
      <dsp:nvSpPr>
        <dsp:cNvPr id="0" name=""/>
        <dsp:cNvSpPr/>
      </dsp:nvSpPr>
      <dsp:spPr>
        <a:xfrm>
          <a:off x="2300393" y="1851413"/>
          <a:ext cx="1452880" cy="2058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6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405F"/>
              </a:solidFill>
            </a:rPr>
            <a:t>Future Plans</a:t>
          </a:r>
          <a:endParaRPr lang="en-US" sz="2800" kern="1200" dirty="0">
            <a:solidFill>
              <a:srgbClr val="00405F"/>
            </a:solidFill>
          </a:endParaRPr>
        </a:p>
      </dsp:txBody>
      <dsp:txXfrm>
        <a:off x="2300393" y="1851413"/>
        <a:ext cx="1452880" cy="2058246"/>
      </dsp:txXfrm>
    </dsp:sp>
    <dsp:sp modelId="{E0532683-E277-EA41-8422-7B2EC899A09B}">
      <dsp:nvSpPr>
        <dsp:cNvPr id="0" name=""/>
        <dsp:cNvSpPr/>
      </dsp:nvSpPr>
      <dsp:spPr>
        <a:xfrm>
          <a:off x="3321108" y="575518"/>
          <a:ext cx="1409160" cy="1409160"/>
        </a:xfrm>
        <a:prstGeom prst="ellipse">
          <a:avLst/>
        </a:prstGeom>
        <a:gradFill rotWithShape="0">
          <a:gsLst>
            <a:gs pos="0">
              <a:srgbClr val="60DCEB"/>
            </a:gs>
            <a:gs pos="100000">
              <a:srgbClr val="3FC1FF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F40DAD-736C-5B40-866F-9B4FE839E66B}">
      <dsp:nvSpPr>
        <dsp:cNvPr id="0" name=""/>
        <dsp:cNvSpPr/>
      </dsp:nvSpPr>
      <dsp:spPr>
        <a:xfrm>
          <a:off x="3833356" y="1280098"/>
          <a:ext cx="1837544" cy="2629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50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405F"/>
              </a:solidFill>
            </a:rPr>
            <a:t>Challenges</a:t>
          </a:r>
          <a:endParaRPr lang="en-US" sz="2800" kern="1200" dirty="0">
            <a:solidFill>
              <a:srgbClr val="00405F"/>
            </a:solidFill>
          </a:endParaRPr>
        </a:p>
      </dsp:txBody>
      <dsp:txXfrm>
        <a:off x="3833356" y="1280098"/>
        <a:ext cx="1837544" cy="2629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1AB6-6B7E-A241-B5D7-6B83353B0CCD}">
      <dsp:nvSpPr>
        <dsp:cNvPr id="0" name=""/>
        <dsp:cNvSpPr/>
      </dsp:nvSpPr>
      <dsp:spPr>
        <a:xfrm>
          <a:off x="1310207" y="468144"/>
          <a:ext cx="1981200" cy="1981200"/>
        </a:xfrm>
        <a:prstGeom prst="ellipse">
          <a:avLst/>
        </a:prstGeom>
        <a:gradFill flip="none" rotWithShape="1">
          <a:gsLst>
            <a:gs pos="0">
              <a:srgbClr val="34A8CC">
                <a:alpha val="50000"/>
              </a:srgbClr>
            </a:gs>
            <a:gs pos="100000">
              <a:srgbClr val="227088">
                <a:alpha val="90000"/>
              </a:srgbClr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Innovation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574367" y="814854"/>
        <a:ext cx="1452880" cy="891540"/>
      </dsp:txXfrm>
    </dsp:sp>
    <dsp:sp modelId="{A91382F3-386D-654E-8F08-864327A6B323}">
      <dsp:nvSpPr>
        <dsp:cNvPr id="0" name=""/>
        <dsp:cNvSpPr/>
      </dsp:nvSpPr>
      <dsp:spPr>
        <a:xfrm>
          <a:off x="2200783" y="1279525"/>
          <a:ext cx="1981200" cy="1981200"/>
        </a:xfrm>
        <a:prstGeom prst="ellipse">
          <a:avLst/>
        </a:prstGeom>
        <a:gradFill rotWithShape="0">
          <a:gsLst>
            <a:gs pos="0">
              <a:srgbClr val="C9E8F1">
                <a:alpha val="88000"/>
              </a:srgbClr>
            </a:gs>
            <a:gs pos="100000">
              <a:srgbClr val="AEDCEB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Private</a:t>
          </a:r>
          <a:endParaRPr lang="en-US" sz="24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806700" y="1791335"/>
        <a:ext cx="1188720" cy="1089660"/>
      </dsp:txXfrm>
    </dsp:sp>
    <dsp:sp modelId="{A37B17B7-17DD-2349-8529-258A5A9295F9}">
      <dsp:nvSpPr>
        <dsp:cNvPr id="0" name=""/>
        <dsp:cNvSpPr/>
      </dsp:nvSpPr>
      <dsp:spPr>
        <a:xfrm>
          <a:off x="254597" y="1270371"/>
          <a:ext cx="1981200" cy="1981200"/>
        </a:xfrm>
        <a:prstGeom prst="ellipse">
          <a:avLst/>
        </a:prstGeom>
        <a:gradFill flip="none" rotWithShape="1">
          <a:gsLst>
            <a:gs pos="0">
              <a:srgbClr val="00405F">
                <a:alpha val="90000"/>
              </a:srgbClr>
            </a:gs>
            <a:gs pos="100000">
              <a:srgbClr val="0070C0"/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Public</a:t>
          </a:r>
          <a:endParaRPr lang="en-US" sz="2400" kern="1200" dirty="0"/>
        </a:p>
      </dsp:txBody>
      <dsp:txXfrm>
        <a:off x="441160" y="1782181"/>
        <a:ext cx="1188720" cy="1089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/>
              <a:pPr>
                <a:defRPr/>
              </a:pPr>
              <a:t>31-10-2018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19113" y="5864225"/>
            <a:ext cx="71199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MY" sz="2000" i="1" dirty="0" smtClean="0">
              <a:latin typeface="Cambria" pitchFamily="18" charset="0"/>
            </a:endParaRPr>
          </a:p>
          <a:p>
            <a:pPr defTabSz="801688"/>
            <a:r>
              <a:rPr lang="en-US" sz="2000" i="1" dirty="0" smtClean="0">
                <a:latin typeface="Cambria" pitchFamily="18" charset="0"/>
              </a:rPr>
              <a:t>How </a:t>
            </a:r>
            <a:r>
              <a:rPr lang="en-US" sz="2000" i="1" dirty="0">
                <a:latin typeface="Cambria" pitchFamily="18" charset="0"/>
              </a:rPr>
              <a:t>to work together at the regional level – projects, forums and capacity building programs for innovative progress in ICT and </a:t>
            </a:r>
            <a:r>
              <a:rPr lang="en-US" sz="2000" i="1" dirty="0" smtClean="0">
                <a:latin typeface="Cambria" pitchFamily="18" charset="0"/>
              </a:rPr>
              <a:t>Transport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419100" y="5110163"/>
            <a:ext cx="356234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r"/>
            <a:r>
              <a:rPr lang="en-MY" sz="3600" b="1" dirty="0">
                <a:latin typeface="Cambria" pitchFamily="18" charset="0"/>
              </a:rPr>
              <a:t>A Z E R B A I J A N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3" y="254977"/>
            <a:ext cx="2371478" cy="459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73" y="0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785813" y="1079500"/>
            <a:ext cx="68310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801688"/>
            <a:r>
              <a:rPr lang="en-US" sz="2800" b="1" i="1" dirty="0">
                <a:solidFill>
                  <a:schemeClr val="bg1">
                    <a:lumMod val="10000"/>
                  </a:schemeClr>
                </a:solidFill>
              </a:rPr>
              <a:t>Why </a:t>
            </a:r>
            <a:r>
              <a:rPr lang="en-MY" sz="2800" b="1" i="1" dirty="0" smtClean="0">
                <a:solidFill>
                  <a:schemeClr val="bg1">
                    <a:lumMod val="10000"/>
                  </a:schemeClr>
                </a:solidFill>
              </a:rPr>
              <a:t>Azerbaijan is the Regional Hub of ICT &amp; Innovation?</a:t>
            </a:r>
            <a:endParaRPr lang="en-US" sz="28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grpSp>
        <p:nvGrpSpPr>
          <p:cNvPr id="22533" name="Group 44"/>
          <p:cNvGrpSpPr>
            <a:grpSpLocks/>
          </p:cNvGrpSpPr>
          <p:nvPr/>
        </p:nvGrpSpPr>
        <p:grpSpPr bwMode="auto">
          <a:xfrm>
            <a:off x="533400" y="1420813"/>
            <a:ext cx="6429375" cy="3581400"/>
            <a:chOff x="533400" y="1836738"/>
            <a:chExt cx="6429375" cy="3581400"/>
          </a:xfrm>
        </p:grpSpPr>
        <p:sp>
          <p:nvSpPr>
            <p:cNvPr id="31" name="Rektangel 30"/>
            <p:cNvSpPr>
              <a:spLocks noChangeArrowheads="1"/>
            </p:cNvSpPr>
            <p:nvPr/>
          </p:nvSpPr>
          <p:spPr bwMode="auto">
            <a:xfrm>
              <a:off x="1260475" y="2500313"/>
              <a:ext cx="4000500" cy="35401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" name="Rektangel 31"/>
            <p:cNvSpPr>
              <a:spLocks noChangeArrowheads="1"/>
            </p:cNvSpPr>
            <p:nvPr/>
          </p:nvSpPr>
          <p:spPr bwMode="auto">
            <a:xfrm>
              <a:off x="1262856" y="3395324"/>
              <a:ext cx="4000500" cy="35401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4" name="Rektangel 33"/>
            <p:cNvSpPr>
              <a:spLocks noChangeArrowheads="1"/>
            </p:cNvSpPr>
            <p:nvPr/>
          </p:nvSpPr>
          <p:spPr bwMode="auto">
            <a:xfrm>
              <a:off x="1260475" y="378618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5" name="Rektangel 34"/>
            <p:cNvSpPr>
              <a:spLocks noChangeArrowheads="1"/>
            </p:cNvSpPr>
            <p:nvPr/>
          </p:nvSpPr>
          <p:spPr bwMode="auto">
            <a:xfrm>
              <a:off x="1260475" y="29289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6" name="Rektangel 35"/>
            <p:cNvSpPr>
              <a:spLocks noChangeArrowheads="1"/>
            </p:cNvSpPr>
            <p:nvPr/>
          </p:nvSpPr>
          <p:spPr bwMode="auto">
            <a:xfrm>
              <a:off x="1260475" y="4214813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20788" y="4646613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2545" name="Tekstboks 45"/>
            <p:cNvSpPr txBox="1">
              <a:spLocks noChangeArrowheads="1"/>
            </p:cNvSpPr>
            <p:nvPr/>
          </p:nvSpPr>
          <p:spPr bwMode="auto">
            <a:xfrm>
              <a:off x="1300956" y="3448378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ICT market has soared from 67 % in 2003 to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90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% </a:t>
              </a:r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in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2017</a:t>
              </a:r>
              <a:endPara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endParaRPr>
            </a:p>
            <a:p>
              <a:endParaRPr lang="da-DK" sz="1100" dirty="0"/>
            </a:p>
          </p:txBody>
        </p:sp>
        <p:sp>
          <p:nvSpPr>
            <p:cNvPr id="22546" name="Tekstboks 46"/>
            <p:cNvSpPr txBox="1">
              <a:spLocks noChangeArrowheads="1"/>
            </p:cNvSpPr>
            <p:nvPr/>
          </p:nvSpPr>
          <p:spPr bwMode="auto">
            <a:xfrm>
              <a:off x="2962275" y="1836738"/>
              <a:ext cx="40005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 b="1" dirty="0">
                <a:latin typeface="Cambria" pitchFamily="18" charset="0"/>
              </a:endParaRPr>
            </a:p>
          </p:txBody>
        </p:sp>
        <p:sp>
          <p:nvSpPr>
            <p:cNvPr id="22547" name="Tekstboks 47"/>
            <p:cNvSpPr txBox="1">
              <a:spLocks noChangeArrowheads="1"/>
            </p:cNvSpPr>
            <p:nvPr/>
          </p:nvSpPr>
          <p:spPr bwMode="auto">
            <a:xfrm>
              <a:off x="1260475" y="4180224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Fixed-line network has increased from 48 percent in 2003 to 100 percent in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2017</a:t>
              </a:r>
              <a:endPara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2548" name="Tekstboks 48"/>
            <p:cNvSpPr txBox="1">
              <a:spLocks noChangeArrowheads="1"/>
            </p:cNvSpPr>
            <p:nvPr/>
          </p:nvSpPr>
          <p:spPr bwMode="auto">
            <a:xfrm>
              <a:off x="1300956" y="2920088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2017 </a:t>
              </a:r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the extent of Internet access increased to 70 percent (Leading CIS Country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)</a:t>
              </a:r>
              <a:endPara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2549" name="Tekstboks 49"/>
            <p:cNvSpPr txBox="1">
              <a:spLocks noChangeArrowheads="1"/>
            </p:cNvSpPr>
            <p:nvPr/>
          </p:nvSpPr>
          <p:spPr bwMode="auto">
            <a:xfrm>
              <a:off x="1295400" y="3749337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Innovation Week 2018 was organized where more than 15 events were convened and 1000 participants gathered</a:t>
              </a:r>
              <a:endPara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2550" name="Tekstboks 50"/>
            <p:cNvSpPr txBox="1">
              <a:spLocks noChangeArrowheads="1"/>
            </p:cNvSpPr>
            <p:nvPr/>
          </p:nvSpPr>
          <p:spPr bwMode="auto">
            <a:xfrm>
              <a:off x="1300956" y="4642763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The growth rate of the ICT sector in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2017 </a:t>
              </a:r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was 18% which is 2,5 times more than worldwide average growth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rate</a:t>
              </a:r>
              <a:endParaRPr lang="en-MY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endParaRPr>
            </a:p>
          </p:txBody>
        </p:sp>
        <p:sp>
          <p:nvSpPr>
            <p:cNvPr id="22551" name="Tekstboks 53"/>
            <p:cNvSpPr txBox="1">
              <a:spLocks noChangeArrowheads="1"/>
            </p:cNvSpPr>
            <p:nvPr/>
          </p:nvSpPr>
          <p:spPr bwMode="auto">
            <a:xfrm>
              <a:off x="533400" y="3365500"/>
              <a:ext cx="3048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a-DK" dirty="0">
                <a:solidFill>
                  <a:srgbClr val="171717"/>
                </a:solidFill>
              </a:endParaRPr>
            </a:p>
          </p:txBody>
        </p:sp>
        <p:grpSp>
          <p:nvGrpSpPr>
            <p:cNvPr id="22552" name="Gruppe 73"/>
            <p:cNvGrpSpPr>
              <a:grpSpLocks/>
            </p:cNvGrpSpPr>
            <p:nvPr/>
          </p:nvGrpSpPr>
          <p:grpSpPr bwMode="auto">
            <a:xfrm>
              <a:off x="876300" y="5073650"/>
              <a:ext cx="344488" cy="344488"/>
              <a:chOff x="876300" y="5073650"/>
              <a:chExt cx="344488" cy="344488"/>
            </a:xfrm>
          </p:grpSpPr>
          <p:sp>
            <p:nvSpPr>
              <p:cNvPr id="27" name="Rektangel 26"/>
              <p:cNvSpPr>
                <a:spLocks noChangeArrowheads="1"/>
              </p:cNvSpPr>
              <p:nvPr/>
            </p:nvSpPr>
            <p:spPr bwMode="auto">
              <a:xfrm>
                <a:off x="876300" y="5073650"/>
                <a:ext cx="344488" cy="344488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3" name="Tekstboks 72"/>
              <p:cNvSpPr txBox="1">
                <a:spLocks noChangeArrowheads="1"/>
              </p:cNvSpPr>
              <p:nvPr/>
            </p:nvSpPr>
            <p:spPr bwMode="auto">
              <a:xfrm>
                <a:off x="890588" y="5103813"/>
                <a:ext cx="322262" cy="277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7</a:t>
                </a:r>
              </a:p>
            </p:txBody>
          </p:sp>
        </p:grpSp>
        <p:grpSp>
          <p:nvGrpSpPr>
            <p:cNvPr id="22553" name="Gruppe 75"/>
            <p:cNvGrpSpPr>
              <a:grpSpLocks/>
            </p:cNvGrpSpPr>
            <p:nvPr/>
          </p:nvGrpSpPr>
          <p:grpSpPr bwMode="auto">
            <a:xfrm>
              <a:off x="876300" y="4646613"/>
              <a:ext cx="344488" cy="344487"/>
              <a:chOff x="876300" y="4646613"/>
              <a:chExt cx="344488" cy="344487"/>
            </a:xfrm>
          </p:grpSpPr>
          <p:sp>
            <p:nvSpPr>
              <p:cNvPr id="24" name="Rektangel 23"/>
              <p:cNvSpPr>
                <a:spLocks noChangeArrowheads="1"/>
              </p:cNvSpPr>
              <p:nvPr/>
            </p:nvSpPr>
            <p:spPr bwMode="auto">
              <a:xfrm>
                <a:off x="876300" y="46466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5" name="Tekstboks 74"/>
              <p:cNvSpPr txBox="1">
                <a:spLocks noChangeArrowheads="1"/>
              </p:cNvSpPr>
              <p:nvPr/>
            </p:nvSpPr>
            <p:spPr bwMode="auto">
              <a:xfrm>
                <a:off x="890588" y="46831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6</a:t>
                </a:r>
              </a:p>
            </p:txBody>
          </p:sp>
        </p:grpSp>
        <p:grpSp>
          <p:nvGrpSpPr>
            <p:cNvPr id="22554" name="Gruppe 77"/>
            <p:cNvGrpSpPr>
              <a:grpSpLocks/>
            </p:cNvGrpSpPr>
            <p:nvPr/>
          </p:nvGrpSpPr>
          <p:grpSpPr bwMode="auto">
            <a:xfrm>
              <a:off x="876300" y="4208463"/>
              <a:ext cx="344488" cy="342900"/>
              <a:chOff x="876300" y="4208463"/>
              <a:chExt cx="344488" cy="342900"/>
            </a:xfrm>
          </p:grpSpPr>
          <p:sp>
            <p:nvSpPr>
              <p:cNvPr id="21" name="Rektangel 20"/>
              <p:cNvSpPr>
                <a:spLocks noChangeArrowheads="1"/>
              </p:cNvSpPr>
              <p:nvPr/>
            </p:nvSpPr>
            <p:spPr bwMode="auto">
              <a:xfrm>
                <a:off x="876300" y="4208463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7" name="Tekstboks 76"/>
              <p:cNvSpPr txBox="1">
                <a:spLocks noChangeArrowheads="1"/>
              </p:cNvSpPr>
              <p:nvPr/>
            </p:nvSpPr>
            <p:spPr bwMode="auto">
              <a:xfrm>
                <a:off x="890588" y="4238625"/>
                <a:ext cx="3222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5</a:t>
                </a:r>
              </a:p>
            </p:txBody>
          </p:sp>
        </p:grpSp>
        <p:grpSp>
          <p:nvGrpSpPr>
            <p:cNvPr id="22555" name="Gruppe 79"/>
            <p:cNvGrpSpPr>
              <a:grpSpLocks/>
            </p:cNvGrpSpPr>
            <p:nvPr/>
          </p:nvGrpSpPr>
          <p:grpSpPr bwMode="auto">
            <a:xfrm>
              <a:off x="876300" y="3790950"/>
              <a:ext cx="344488" cy="347663"/>
              <a:chOff x="876300" y="3790950"/>
              <a:chExt cx="344488" cy="347663"/>
            </a:xfrm>
          </p:grpSpPr>
          <p:sp>
            <p:nvSpPr>
              <p:cNvPr id="14" name="Rektangel 13"/>
              <p:cNvSpPr>
                <a:spLocks noChangeArrowheads="1"/>
              </p:cNvSpPr>
              <p:nvPr/>
            </p:nvSpPr>
            <p:spPr bwMode="auto">
              <a:xfrm>
                <a:off x="876300" y="3790950"/>
                <a:ext cx="344488" cy="347663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79" name="Tekstboks 78"/>
              <p:cNvSpPr txBox="1">
                <a:spLocks noChangeArrowheads="1"/>
              </p:cNvSpPr>
              <p:nvPr/>
            </p:nvSpPr>
            <p:spPr bwMode="auto">
              <a:xfrm>
                <a:off x="890588" y="3822700"/>
                <a:ext cx="322262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4</a:t>
                </a:r>
              </a:p>
            </p:txBody>
          </p:sp>
        </p:grpSp>
        <p:grpSp>
          <p:nvGrpSpPr>
            <p:cNvPr id="22556" name="Gruppe 81"/>
            <p:cNvGrpSpPr>
              <a:grpSpLocks/>
            </p:cNvGrpSpPr>
            <p:nvPr/>
          </p:nvGrpSpPr>
          <p:grpSpPr bwMode="auto">
            <a:xfrm>
              <a:off x="876300" y="3363913"/>
              <a:ext cx="344488" cy="344487"/>
              <a:chOff x="876300" y="3363913"/>
              <a:chExt cx="344488" cy="344487"/>
            </a:xfrm>
          </p:grpSpPr>
          <p:sp>
            <p:nvSpPr>
              <p:cNvPr id="12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1" name="Tekstboks 80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3</a:t>
                </a:r>
              </a:p>
            </p:txBody>
          </p:sp>
        </p:grpSp>
        <p:grpSp>
          <p:nvGrpSpPr>
            <p:cNvPr id="22557" name="Gruppe 83"/>
            <p:cNvGrpSpPr>
              <a:grpSpLocks/>
            </p:cNvGrpSpPr>
            <p:nvPr/>
          </p:nvGrpSpPr>
          <p:grpSpPr bwMode="auto">
            <a:xfrm>
              <a:off x="876300" y="2936875"/>
              <a:ext cx="344488" cy="344488"/>
              <a:chOff x="876300" y="2936875"/>
              <a:chExt cx="344488" cy="344488"/>
            </a:xfrm>
          </p:grpSpPr>
          <p:sp>
            <p:nvSpPr>
              <p:cNvPr id="10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3" name="Tekstboks 82"/>
              <p:cNvSpPr txBox="1">
                <a:spLocks noChangeArrowheads="1"/>
              </p:cNvSpPr>
              <p:nvPr/>
            </p:nvSpPr>
            <p:spPr bwMode="auto">
              <a:xfrm>
                <a:off x="890588" y="2986088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2</a:t>
                </a:r>
              </a:p>
            </p:txBody>
          </p:sp>
        </p:grpSp>
        <p:grpSp>
          <p:nvGrpSpPr>
            <p:cNvPr id="22558" name="Gruppe 85"/>
            <p:cNvGrpSpPr>
              <a:grpSpLocks/>
            </p:cNvGrpSpPr>
            <p:nvPr/>
          </p:nvGrpSpPr>
          <p:grpSpPr bwMode="auto">
            <a:xfrm>
              <a:off x="876300" y="2511425"/>
              <a:ext cx="344488" cy="342900"/>
              <a:chOff x="876300" y="2511425"/>
              <a:chExt cx="344488" cy="342900"/>
            </a:xfrm>
          </p:grpSpPr>
          <p:sp>
            <p:nvSpPr>
              <p:cNvPr id="8" name="Rektangel 7"/>
              <p:cNvSpPr>
                <a:spLocks noChangeArrowheads="1"/>
              </p:cNvSpPr>
              <p:nvPr/>
            </p:nvSpPr>
            <p:spPr bwMode="auto">
              <a:xfrm>
                <a:off x="876300" y="2511425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85" name="Tekstboks 84"/>
              <p:cNvSpPr txBox="1">
                <a:spLocks noChangeArrowheads="1"/>
              </p:cNvSpPr>
              <p:nvPr/>
            </p:nvSpPr>
            <p:spPr bwMode="auto">
              <a:xfrm>
                <a:off x="890588" y="2547938"/>
                <a:ext cx="3222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1</a:t>
                </a:r>
              </a:p>
            </p:txBody>
          </p:sp>
        </p:grpSp>
        <p:sp>
          <p:nvSpPr>
            <p:cNvPr id="22544" name="Tekstboks 44"/>
            <p:cNvSpPr txBox="1">
              <a:spLocks noChangeArrowheads="1"/>
            </p:cNvSpPr>
            <p:nvPr/>
          </p:nvSpPr>
          <p:spPr bwMode="auto">
            <a:xfrm>
              <a:off x="1300956" y="2469812"/>
              <a:ext cx="40005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ICT sector of Azerbaijan has expanded twice per three years within </a:t>
              </a:r>
              <a:r>
                <a:rPr lang="en-US" sz="1100" b="1" dirty="0" smtClean="0">
                  <a:solidFill>
                    <a:schemeClr val="bg1">
                      <a:lumMod val="10000"/>
                    </a:schemeClr>
                  </a:solidFill>
                  <a:latin typeface="Cambria" pitchFamily="18" charset="0"/>
                </a:rPr>
                <a:t>2004-2017</a:t>
              </a:r>
              <a:endParaRPr lang="da-DK" sz="11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41" name="Rektangel 40"/>
          <p:cNvSpPr>
            <a:spLocks noChangeArrowheads="1"/>
          </p:cNvSpPr>
          <p:nvPr/>
        </p:nvSpPr>
        <p:spPr bwMode="auto">
          <a:xfrm>
            <a:off x="5848350" y="2128838"/>
            <a:ext cx="2946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22535" name="Billed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51" y="2128838"/>
            <a:ext cx="3062288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ktangel 36"/>
          <p:cNvSpPr>
            <a:spLocks noChangeArrowheads="1"/>
          </p:cNvSpPr>
          <p:nvPr/>
        </p:nvSpPr>
        <p:spPr bwMode="auto">
          <a:xfrm>
            <a:off x="1300956" y="4657725"/>
            <a:ext cx="4000500" cy="3524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51" name="Tekstboks 50"/>
          <p:cNvSpPr txBox="1">
            <a:spLocks noChangeArrowheads="1"/>
          </p:cNvSpPr>
          <p:nvPr/>
        </p:nvSpPr>
        <p:spPr bwMode="auto">
          <a:xfrm>
            <a:off x="1295400" y="4634826"/>
            <a:ext cx="4000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The “</a:t>
            </a:r>
            <a:r>
              <a:rPr lang="en-US" sz="1100" b="1" dirty="0" err="1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Azerspace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” - first telecommunications satellite </a:t>
            </a:r>
            <a:r>
              <a:rPr lang="en-US" sz="1100" b="1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launched 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on </a:t>
            </a:r>
            <a:r>
              <a:rPr lang="en-US" sz="1100" b="1" dirty="0" smtClean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8th of February </a:t>
            </a:r>
            <a:r>
              <a:rPr lang="en-US" sz="1100" b="1" dirty="0">
                <a:solidFill>
                  <a:schemeClr val="bg1">
                    <a:lumMod val="10000"/>
                  </a:schemeClr>
                </a:solidFill>
                <a:latin typeface="Cambria" pitchFamily="18" charset="0"/>
              </a:rPr>
              <a:t>2013</a:t>
            </a:r>
            <a:endParaRPr lang="en-MY" sz="1100" b="1" dirty="0">
              <a:solidFill>
                <a:schemeClr val="bg1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7" y="5710187"/>
            <a:ext cx="4048124" cy="784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9" y="5489576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24579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bg1">
                    <a:lumMod val="10000"/>
                  </a:schemeClr>
                </a:solidFill>
              </a:rPr>
              <a:t>Activities</a:t>
            </a:r>
            <a:endParaRPr lang="en-US" sz="3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24580" name="Group 20"/>
          <p:cNvGrpSpPr>
            <a:grpSpLocks/>
          </p:cNvGrpSpPr>
          <p:nvPr/>
        </p:nvGrpSpPr>
        <p:grpSpPr bwMode="auto">
          <a:xfrm>
            <a:off x="815974" y="1639888"/>
            <a:ext cx="7442201" cy="4319587"/>
            <a:chOff x="863599" y="2201863"/>
            <a:chExt cx="7442201" cy="4319587"/>
          </a:xfrm>
        </p:grpSpPr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4686300" y="2201863"/>
              <a:ext cx="3556000" cy="354012"/>
            </a:xfrm>
            <a:prstGeom prst="rect">
              <a:avLst/>
            </a:prstGeom>
            <a:gradFill flip="none" rotWithShape="1">
              <a:gsLst>
                <a:gs pos="0">
                  <a:srgbClr val="69BED9"/>
                </a:gs>
                <a:gs pos="100000">
                  <a:srgbClr val="1F88C8"/>
                </a:gs>
              </a:gsLst>
              <a:lin ang="5400000" scaled="1"/>
              <a:tileRect/>
            </a:gra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4686300" y="2628899"/>
              <a:ext cx="3543300" cy="362902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83" name="Tekstboks 68"/>
            <p:cNvSpPr txBox="1">
              <a:spLocks noChangeArrowheads="1"/>
            </p:cNvSpPr>
            <p:nvPr/>
          </p:nvSpPr>
          <p:spPr bwMode="auto">
            <a:xfrm>
              <a:off x="5232400" y="2728913"/>
              <a:ext cx="2819400" cy="3308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Identify best practice in the design and implementation of </a:t>
              </a:r>
              <a:r>
                <a:rPr lang="en-US" sz="1100" dirty="0" smtClean="0">
                  <a:solidFill>
                    <a:srgbClr val="171717"/>
                  </a:solidFill>
                </a:rPr>
                <a:t>innovation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in the ICT sector;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Establish a knowledge management platform to improve the evaluation of </a:t>
              </a:r>
              <a:r>
                <a:rPr lang="en-US" sz="1100" dirty="0" smtClean="0">
                  <a:solidFill>
                    <a:srgbClr val="171717"/>
                  </a:solidFill>
                </a:rPr>
                <a:t>innovation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projects regarding ICT sector; 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Analyzing the best practices regarding the development of human resources via ICT;</a:t>
              </a:r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Convening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and coordination of the </a:t>
              </a:r>
              <a:r>
                <a:rPr lang="en-US" sz="1100" dirty="0" smtClean="0">
                  <a:solidFill>
                    <a:srgbClr val="171717"/>
                  </a:solidFill>
                </a:rPr>
                <a:t>innovation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trainings;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r>
                <a:rPr lang="az-Latn-AZ" sz="1100" dirty="0" smtClean="0">
                  <a:solidFill>
                    <a:srgbClr val="171717"/>
                  </a:solidFill>
                </a:rPr>
                <a:t>Organization, hosting, and funding regular symposiums, workshops, seminars and other relevant events on </a:t>
              </a:r>
              <a:r>
                <a:rPr lang="en-US" sz="1100" dirty="0">
                  <a:solidFill>
                    <a:srgbClr val="171717"/>
                  </a:solidFill>
                </a:rPr>
                <a:t>i</a:t>
              </a:r>
              <a:r>
                <a:rPr lang="en-US" sz="1100" dirty="0" smtClean="0">
                  <a:solidFill>
                    <a:srgbClr val="171717"/>
                  </a:solidFill>
                </a:rPr>
                <a:t>nnovation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by close collaboration with the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UN;</a:t>
              </a:r>
              <a:endParaRPr lang="da-DK" sz="1100" dirty="0">
                <a:solidFill>
                  <a:srgbClr val="171717"/>
                </a:solidFill>
              </a:endParaRPr>
            </a:p>
          </p:txBody>
        </p:sp>
        <p:sp>
          <p:nvSpPr>
            <p:cNvPr id="24584" name="Rectangle 5"/>
            <p:cNvSpPr txBox="1">
              <a:spLocks noChangeArrowheads="1"/>
            </p:cNvSpPr>
            <p:nvPr/>
          </p:nvSpPr>
          <p:spPr bwMode="gray">
            <a:xfrm>
              <a:off x="4799013" y="2306638"/>
              <a:ext cx="1966912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az-Latn-AZ" sz="1200" b="1" dirty="0" smtClean="0">
                  <a:solidFill>
                    <a:schemeClr val="tx2"/>
                  </a:solidFill>
                </a:rPr>
                <a:t>Tactical action plan</a:t>
              </a:r>
              <a:endParaRPr lang="ru-RU" sz="1200" b="1" dirty="0" smtClean="0">
                <a:solidFill>
                  <a:schemeClr val="tx2"/>
                </a:solidFill>
              </a:endParaRPr>
            </a:p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76" name="Højrepil 75"/>
            <p:cNvSpPr/>
            <p:nvPr/>
          </p:nvSpPr>
          <p:spPr bwMode="auto">
            <a:xfrm>
              <a:off x="4318000" y="2778840"/>
              <a:ext cx="533400" cy="388041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accent1">
                    <a:lumMod val="10000"/>
                  </a:schemeClr>
                </a:gs>
                <a:gs pos="0">
                  <a:schemeClr val="accent1">
                    <a:lumMod val="25000"/>
                  </a:schemeClr>
                </a:gs>
              </a:gsLst>
              <a:lin ang="0" scaled="0"/>
              <a:tileRect/>
            </a:gradFill>
            <a:ln w="6350">
              <a:solidFill>
                <a:schemeClr val="bg2">
                  <a:lumMod val="75000"/>
                </a:schemeClr>
              </a:solidFill>
            </a:ln>
            <a:effectLst>
              <a:innerShdw blurRad="66675" dist="50800" dir="13500000">
                <a:srgbClr val="000000">
                  <a:alpha val="18000"/>
                </a:srgbClr>
              </a:inn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200" dirty="0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863600" y="2214563"/>
              <a:ext cx="3556000" cy="35401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863599" y="2628900"/>
              <a:ext cx="3546475" cy="360045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4353" name="Tekstboks 72"/>
            <p:cNvSpPr txBox="1">
              <a:spLocks noChangeArrowheads="1"/>
            </p:cNvSpPr>
            <p:nvPr/>
          </p:nvSpPr>
          <p:spPr bwMode="auto">
            <a:xfrm>
              <a:off x="1384300" y="2728913"/>
              <a:ext cx="2819400" cy="364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Developing key strategy and having pivotal role to deliver </a:t>
              </a:r>
              <a:r>
                <a:rPr lang="en-US" sz="1100" dirty="0" smtClean="0">
                  <a:solidFill>
                    <a:srgbClr val="171717"/>
                  </a:solidFill>
                </a:rPr>
                <a:t>Sustainable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Development Goals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(</a:t>
              </a:r>
              <a:r>
                <a:rPr lang="en-US" sz="1100" dirty="0" smtClean="0">
                  <a:solidFill>
                    <a:srgbClr val="171717"/>
                  </a:solidFill>
                </a:rPr>
                <a:t>S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DGs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);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Develop National Capability Development  of the ICT </a:t>
              </a:r>
              <a:r>
                <a:rPr lang="en-US" sz="1100" dirty="0" smtClean="0">
                  <a:solidFill>
                    <a:srgbClr val="171717"/>
                  </a:solidFill>
                </a:rPr>
                <a:t>&amp; Transport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Become an international focal point for ICT </a:t>
              </a:r>
              <a:r>
                <a:rPr lang="en-US" sz="1100" dirty="0" smtClean="0">
                  <a:solidFill>
                    <a:srgbClr val="171717"/>
                  </a:solidFill>
                </a:rPr>
                <a:t>&amp; Innovation;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Strengthen in the medium and long term ICT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capacity </a:t>
              </a:r>
              <a:r>
                <a:rPr lang="az-Latn-AZ" sz="1100" dirty="0" smtClean="0">
                  <a:solidFill>
                    <a:srgbClr val="171717"/>
                  </a:solidFill>
                </a:rPr>
                <a:t>building amongst government officials;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Provide innovative and long-term arrangements for developing  ICT infrastructure;</a:t>
              </a:r>
              <a:endParaRPr lang="en-US" sz="1100" dirty="0" smtClean="0">
                <a:solidFill>
                  <a:srgbClr val="171717"/>
                </a:solidFill>
              </a:endParaRPr>
            </a:p>
            <a:p>
              <a:pPr lvl="0"/>
              <a:endParaRPr lang="ru-RU" sz="1100" dirty="0" smtClean="0">
                <a:solidFill>
                  <a:srgbClr val="171717"/>
                </a:solidFill>
              </a:endParaRPr>
            </a:p>
            <a:p>
              <a:pPr lvl="0"/>
              <a:r>
                <a:rPr lang="az-Latn-AZ" sz="1100" dirty="0" smtClean="0">
                  <a:solidFill>
                    <a:srgbClr val="171717"/>
                  </a:solidFill>
                </a:rPr>
                <a:t>Provide ICT public services through infusion of private sector funds;</a:t>
              </a:r>
              <a:endParaRPr lang="ru-RU" sz="1100" dirty="0" smtClean="0">
                <a:solidFill>
                  <a:srgbClr val="171717"/>
                </a:solidFill>
              </a:endParaRPr>
            </a:p>
            <a:p>
              <a:pPr algn="just">
                <a:defRPr/>
              </a:pPr>
              <a:endParaRPr lang="da-DK" sz="11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4591" name="Rectangle 5"/>
            <p:cNvSpPr txBox="1">
              <a:spLocks noChangeArrowheads="1"/>
            </p:cNvSpPr>
            <p:nvPr/>
          </p:nvSpPr>
          <p:spPr bwMode="gray">
            <a:xfrm>
              <a:off x="950913" y="2344738"/>
              <a:ext cx="2671762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az-Latn-AZ" sz="1200" b="1" dirty="0" smtClean="0">
                  <a:solidFill>
                    <a:schemeClr val="tx2"/>
                  </a:solidFill>
                </a:rPr>
                <a:t>Stratigic outline</a:t>
              </a:r>
              <a:endParaRPr lang="ru-RU" sz="1200" b="1" dirty="0" smtClean="0">
                <a:solidFill>
                  <a:schemeClr val="tx2"/>
                </a:solidFill>
              </a:endParaRPr>
            </a:p>
            <a:p>
              <a:pPr defTabSz="914400" eaLnBrk="0" hangingPunct="0">
                <a:lnSpc>
                  <a:spcPct val="95000"/>
                </a:lnSpc>
              </a:pPr>
              <a:endParaRPr 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4592" name="Rectangle 4"/>
            <p:cNvSpPr>
              <a:spLocks noChangeArrowheads="1"/>
            </p:cNvSpPr>
            <p:nvPr/>
          </p:nvSpPr>
          <p:spPr bwMode="gray">
            <a:xfrm>
              <a:off x="874713" y="6162675"/>
              <a:ext cx="1538287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01688"/>
              <a:endParaRPr lang="en-US" sz="1200" dirty="0">
                <a:solidFill>
                  <a:srgbClr val="171717"/>
                </a:solidFill>
              </a:endParaRPr>
            </a:p>
          </p:txBody>
        </p:sp>
        <p:sp>
          <p:nvSpPr>
            <p:cNvPr id="24593" name="Rectangle 4"/>
            <p:cNvSpPr>
              <a:spLocks noChangeArrowheads="1"/>
            </p:cNvSpPr>
            <p:nvPr/>
          </p:nvSpPr>
          <p:spPr bwMode="gray">
            <a:xfrm>
              <a:off x="6767513" y="6162675"/>
              <a:ext cx="1538287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r" defTabSz="801688"/>
              <a:endParaRPr lang="en-US" sz="1200" dirty="0">
                <a:solidFill>
                  <a:srgbClr val="171717"/>
                </a:solidFill>
              </a:endParaRPr>
            </a:p>
          </p:txBody>
        </p:sp>
        <p:grpSp>
          <p:nvGrpSpPr>
            <p:cNvPr id="24594" name="Gruppe 35"/>
            <p:cNvGrpSpPr>
              <a:grpSpLocks/>
            </p:cNvGrpSpPr>
            <p:nvPr/>
          </p:nvGrpSpPr>
          <p:grpSpPr bwMode="auto">
            <a:xfrm>
              <a:off x="952500" y="2801938"/>
              <a:ext cx="382588" cy="344487"/>
              <a:chOff x="952500" y="2801938"/>
              <a:chExt cx="382270" cy="344487"/>
            </a:xfrm>
          </p:grpSpPr>
          <p:sp>
            <p:nvSpPr>
              <p:cNvPr id="71" name="Rektangel 70"/>
              <p:cNvSpPr>
                <a:spLocks noChangeArrowheads="1"/>
              </p:cNvSpPr>
              <p:nvPr/>
            </p:nvSpPr>
            <p:spPr bwMode="auto">
              <a:xfrm>
                <a:off x="952500" y="2801938"/>
                <a:ext cx="344202" cy="344487"/>
              </a:xfrm>
              <a:prstGeom prst="rect">
                <a:avLst/>
              </a:prstGeom>
              <a:gradFill flip="none"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  <a:tileRect/>
              </a:gradFill>
              <a:ln w="9525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600" b="1" kern="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5" name="Tekstboks 34"/>
              <p:cNvSpPr txBox="1">
                <a:spLocks noChangeArrowheads="1"/>
              </p:cNvSpPr>
              <p:nvPr/>
            </p:nvSpPr>
            <p:spPr bwMode="auto">
              <a:xfrm>
                <a:off x="1012775" y="2822575"/>
                <a:ext cx="321995" cy="27622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1200" kern="0" noProof="1">
                    <a:solidFill>
                      <a:sysClr val="window" lastClr="FFFFFF"/>
                    </a:solidFill>
                    <a:latin typeface="Arial" pitchFamily="34" charset="0"/>
                    <a:ea typeface="ＭＳ Ｐゴシック" pitchFamily="-97" charset="-128"/>
                  </a:rPr>
                  <a:t>1</a:t>
                </a:r>
              </a:p>
            </p:txBody>
          </p:sp>
        </p:grpSp>
        <p:grpSp>
          <p:nvGrpSpPr>
            <p:cNvPr id="24595" name="Gruppe 37"/>
            <p:cNvGrpSpPr>
              <a:grpSpLocks/>
            </p:cNvGrpSpPr>
            <p:nvPr/>
          </p:nvGrpSpPr>
          <p:grpSpPr bwMode="auto">
            <a:xfrm>
              <a:off x="4800600" y="2801938"/>
              <a:ext cx="344488" cy="344487"/>
              <a:chOff x="4800600" y="2801938"/>
              <a:chExt cx="344488" cy="344487"/>
            </a:xfrm>
          </p:grpSpPr>
          <p:sp>
            <p:nvSpPr>
              <p:cNvPr id="66" name="Rektangel 65"/>
              <p:cNvSpPr>
                <a:spLocks noChangeArrowheads="1"/>
              </p:cNvSpPr>
              <p:nvPr/>
            </p:nvSpPr>
            <p:spPr bwMode="auto">
              <a:xfrm>
                <a:off x="4800600" y="2801938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7" name="Tekstboks 36"/>
              <p:cNvSpPr txBox="1">
                <a:spLocks noChangeArrowheads="1"/>
              </p:cNvSpPr>
              <p:nvPr/>
            </p:nvSpPr>
            <p:spPr bwMode="auto">
              <a:xfrm>
                <a:off x="4814888" y="2838450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2</a:t>
                </a:r>
              </a:p>
            </p:txBody>
          </p:sp>
        </p:grp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8" y="5959475"/>
            <a:ext cx="3907387" cy="7570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95" y="5511937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auto">
          <a:xfrm>
            <a:off x="1122363" y="1482725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112838" y="5295900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122363" y="3389313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122363" y="2117725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122363" y="4024313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3" name="Rektangel 22"/>
          <p:cNvSpPr>
            <a:spLocks noChangeArrowheads="1"/>
          </p:cNvSpPr>
          <p:nvPr/>
        </p:nvSpPr>
        <p:spPr bwMode="auto">
          <a:xfrm>
            <a:off x="1122363" y="4660900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3801" name="Tekstboks 6"/>
          <p:cNvSpPr txBox="1">
            <a:spLocks noChangeArrowheads="1"/>
          </p:cNvSpPr>
          <p:nvPr/>
        </p:nvSpPr>
        <p:spPr bwMode="auto">
          <a:xfrm>
            <a:off x="1173163" y="1543050"/>
            <a:ext cx="66468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z-Latn-AZ" sz="1100" dirty="0" smtClean="0">
                <a:solidFill>
                  <a:srgbClr val="171717"/>
                </a:solidFill>
              </a:rPr>
              <a:t>Building strong affairs and active intercourse with </a:t>
            </a:r>
            <a:r>
              <a:rPr lang="az-Latn-AZ" sz="1100" dirty="0" smtClean="0">
                <a:solidFill>
                  <a:srgbClr val="171717"/>
                </a:solidFill>
              </a:rPr>
              <a:t>UN</a:t>
            </a:r>
            <a:r>
              <a:rPr lang="en-US" sz="1100" dirty="0" smtClean="0">
                <a:solidFill>
                  <a:srgbClr val="171717"/>
                </a:solidFill>
              </a:rPr>
              <a:t> &amp; IGF Secretariat</a:t>
            </a:r>
            <a:r>
              <a:rPr lang="az-Latn-AZ" sz="1100" dirty="0" smtClean="0">
                <a:solidFill>
                  <a:srgbClr val="171717"/>
                </a:solidFill>
              </a:rPr>
              <a:t> </a:t>
            </a:r>
            <a:r>
              <a:rPr lang="az-Latn-AZ" sz="1100" dirty="0" smtClean="0">
                <a:solidFill>
                  <a:srgbClr val="171717"/>
                </a:solidFill>
              </a:rPr>
              <a:t>regarding the establishment of the Public – Private Partnership (PPP) Specialist Centre on </a:t>
            </a:r>
            <a:r>
              <a:rPr lang="en-US" sz="1100" dirty="0" smtClean="0">
                <a:solidFill>
                  <a:srgbClr val="171717"/>
                </a:solidFill>
              </a:rPr>
              <a:t>Innovation</a:t>
            </a:r>
            <a:r>
              <a:rPr lang="az-Latn-AZ" sz="1100" dirty="0" smtClean="0">
                <a:solidFill>
                  <a:srgbClr val="171717"/>
                </a:solidFill>
              </a:rPr>
              <a:t> </a:t>
            </a:r>
            <a:r>
              <a:rPr lang="az-Latn-AZ" sz="1100" dirty="0" smtClean="0">
                <a:solidFill>
                  <a:srgbClr val="171717"/>
                </a:solidFill>
              </a:rPr>
              <a:t>in the Republic of Azerbaijan;</a:t>
            </a:r>
            <a:endParaRPr lang="ru-RU" sz="1100" dirty="0" smtClean="0">
              <a:solidFill>
                <a:srgbClr val="171717"/>
              </a:solidFill>
            </a:endParaRPr>
          </a:p>
          <a:p>
            <a:endParaRPr lang="da-DK" sz="1100" dirty="0"/>
          </a:p>
        </p:txBody>
      </p:sp>
      <p:sp>
        <p:nvSpPr>
          <p:cNvPr id="33802" name="Tekstboks 7"/>
          <p:cNvSpPr txBox="1">
            <a:spLocks noChangeArrowheads="1"/>
          </p:cNvSpPr>
          <p:nvPr/>
        </p:nvSpPr>
        <p:spPr bwMode="auto">
          <a:xfrm>
            <a:off x="1211263" y="5326063"/>
            <a:ext cx="59324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Convening and management of the International Conference on capacity building to support the establishment of the PPP Specialist Center for 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Innovation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201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9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in Baku, Azerbaijan;</a:t>
            </a:r>
            <a:endParaRPr lang="ru-RU" sz="11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a-DK" sz="1100" dirty="0"/>
          </a:p>
        </p:txBody>
      </p:sp>
      <p:sp>
        <p:nvSpPr>
          <p:cNvPr id="33804" name="Tekstboks 9"/>
          <p:cNvSpPr txBox="1">
            <a:spLocks noChangeArrowheads="1"/>
          </p:cNvSpPr>
          <p:nvPr/>
        </p:nvSpPr>
        <p:spPr bwMode="auto">
          <a:xfrm>
            <a:off x="1173163" y="4090988"/>
            <a:ext cx="59324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Creation and launching of the Global Website for all PPP Specialist Centres via close cooperation with UNECE;</a:t>
            </a:r>
            <a:endParaRPr lang="da-DK" sz="11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3805" name="Tekstboks 10"/>
          <p:cNvSpPr txBox="1">
            <a:spLocks noChangeArrowheads="1"/>
          </p:cNvSpPr>
          <p:nvPr/>
        </p:nvSpPr>
        <p:spPr bwMode="auto">
          <a:xfrm>
            <a:off x="1173163" y="2179638"/>
            <a:ext cx="7104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71717"/>
                </a:solidFill>
              </a:rPr>
              <a:t>Conducting regular meeting with IGF Secretariat;</a:t>
            </a:r>
            <a:endParaRPr lang="ru-RU" sz="1100" dirty="0" smtClean="0">
              <a:solidFill>
                <a:srgbClr val="171717"/>
              </a:solidFill>
            </a:endParaRPr>
          </a:p>
          <a:p>
            <a:endParaRPr lang="da-DK" sz="1100" dirty="0"/>
          </a:p>
        </p:txBody>
      </p:sp>
      <p:sp>
        <p:nvSpPr>
          <p:cNvPr id="33806" name="Tekstboks 11"/>
          <p:cNvSpPr txBox="1">
            <a:spLocks noChangeArrowheads="1"/>
          </p:cNvSpPr>
          <p:nvPr/>
        </p:nvSpPr>
        <p:spPr bwMode="auto">
          <a:xfrm>
            <a:off x="1116012" y="3357563"/>
            <a:ext cx="74945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en-US" sz="11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0"/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Preparation and publication of reports, prints and audio/video datas regarding 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Innovation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for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public information;</a:t>
            </a:r>
            <a:endParaRPr lang="ru-RU" sz="11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a-DK" sz="1100" dirty="0"/>
          </a:p>
        </p:txBody>
      </p:sp>
      <p:sp>
        <p:nvSpPr>
          <p:cNvPr id="33807" name="Tekstboks 12"/>
          <p:cNvSpPr txBox="1">
            <a:spLocks noChangeArrowheads="1"/>
          </p:cNvSpPr>
          <p:nvPr/>
        </p:nvSpPr>
        <p:spPr bwMode="auto">
          <a:xfrm>
            <a:off x="1173163" y="4727575"/>
            <a:ext cx="593248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Develop political/social/economic corroboration and benefits of the Public – Private Partnership (PPP) Specialist Centre on 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Innovation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in the Republic of Azerbaijan;</a:t>
            </a:r>
            <a:endParaRPr lang="ru-RU" sz="11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a-DK" sz="1100" dirty="0"/>
          </a:p>
        </p:txBody>
      </p:sp>
      <p:sp>
        <p:nvSpPr>
          <p:cNvPr id="33808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3809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3811" name="Rectangle 5"/>
          <p:cNvSpPr txBox="1">
            <a:spLocks noChangeArrowheads="1"/>
          </p:cNvSpPr>
          <p:nvPr/>
        </p:nvSpPr>
        <p:spPr bwMode="gray">
          <a:xfrm>
            <a:off x="874713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Future Plans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grpSp>
        <p:nvGrpSpPr>
          <p:cNvPr id="2" name="Gruppe 68"/>
          <p:cNvGrpSpPr>
            <a:grpSpLocks/>
          </p:cNvGrpSpPr>
          <p:nvPr/>
        </p:nvGrpSpPr>
        <p:grpSpPr bwMode="auto">
          <a:xfrm>
            <a:off x="523875" y="1506538"/>
            <a:ext cx="511175" cy="4313237"/>
            <a:chOff x="571500" y="1858963"/>
            <a:chExt cx="511175" cy="4313237"/>
          </a:xfrm>
        </p:grpSpPr>
        <p:grpSp>
          <p:nvGrpSpPr>
            <p:cNvPr id="3" name="Gruppe 55"/>
            <p:cNvGrpSpPr>
              <a:grpSpLocks/>
            </p:cNvGrpSpPr>
            <p:nvPr/>
          </p:nvGrpSpPr>
          <p:grpSpPr bwMode="auto">
            <a:xfrm>
              <a:off x="571500" y="1858963"/>
              <a:ext cx="511175" cy="4313237"/>
              <a:chOff x="571500" y="1858963"/>
              <a:chExt cx="511175" cy="4313237"/>
            </a:xfrm>
          </p:grpSpPr>
          <p:sp>
            <p:nvSpPr>
              <p:cNvPr id="43" name="Rektangel 7"/>
              <p:cNvSpPr>
                <a:spLocks noChangeArrowheads="1"/>
              </p:cNvSpPr>
              <p:nvPr/>
            </p:nvSpPr>
            <p:spPr bwMode="auto">
              <a:xfrm>
                <a:off x="571500" y="1858963"/>
                <a:ext cx="511175" cy="512762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41" name="Rektangel 40"/>
              <p:cNvSpPr>
                <a:spLocks noChangeArrowheads="1"/>
              </p:cNvSpPr>
              <p:nvPr/>
            </p:nvSpPr>
            <p:spPr bwMode="auto">
              <a:xfrm>
                <a:off x="571500" y="2492375"/>
                <a:ext cx="511175" cy="511175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9" name="Rektangel 11"/>
              <p:cNvSpPr>
                <a:spLocks noChangeArrowheads="1"/>
              </p:cNvSpPr>
              <p:nvPr/>
            </p:nvSpPr>
            <p:spPr bwMode="auto">
              <a:xfrm>
                <a:off x="571500" y="3125788"/>
                <a:ext cx="511175" cy="511175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7" name="Rektangel 13"/>
              <p:cNvSpPr>
                <a:spLocks noChangeArrowheads="1"/>
              </p:cNvSpPr>
              <p:nvPr/>
            </p:nvSpPr>
            <p:spPr bwMode="auto">
              <a:xfrm>
                <a:off x="571500" y="3762375"/>
                <a:ext cx="511175" cy="5080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5" name="Rektangel 34"/>
              <p:cNvSpPr>
                <a:spLocks noChangeArrowheads="1"/>
              </p:cNvSpPr>
              <p:nvPr/>
            </p:nvSpPr>
            <p:spPr bwMode="auto">
              <a:xfrm>
                <a:off x="571500" y="4395788"/>
                <a:ext cx="511175" cy="511175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3" name="Rektangel 23"/>
              <p:cNvSpPr>
                <a:spLocks noChangeArrowheads="1"/>
              </p:cNvSpPr>
              <p:nvPr/>
            </p:nvSpPr>
            <p:spPr bwMode="auto">
              <a:xfrm>
                <a:off x="571500" y="5027613"/>
                <a:ext cx="511175" cy="512762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1" name="Rektangel 26"/>
              <p:cNvSpPr>
                <a:spLocks noChangeArrowheads="1"/>
              </p:cNvSpPr>
              <p:nvPr/>
            </p:nvSpPr>
            <p:spPr bwMode="auto">
              <a:xfrm>
                <a:off x="571500" y="5661025"/>
                <a:ext cx="511175" cy="511175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  <p:sp>
          <p:nvSpPr>
            <p:cNvPr id="62" name="Tekstboks 8"/>
            <p:cNvSpPr txBox="1">
              <a:spLocks noChangeArrowheads="1"/>
            </p:cNvSpPr>
            <p:nvPr/>
          </p:nvSpPr>
          <p:spPr bwMode="auto">
            <a:xfrm>
              <a:off x="592138" y="1989138"/>
              <a:ext cx="4794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1</a:t>
              </a:r>
            </a:p>
          </p:txBody>
        </p:sp>
        <p:sp>
          <p:nvSpPr>
            <p:cNvPr id="63" name="Tekstboks 62"/>
            <p:cNvSpPr txBox="1">
              <a:spLocks noChangeArrowheads="1"/>
            </p:cNvSpPr>
            <p:nvPr/>
          </p:nvSpPr>
          <p:spPr bwMode="auto">
            <a:xfrm>
              <a:off x="592138" y="2641600"/>
              <a:ext cx="47942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2</a:t>
              </a:r>
            </a:p>
          </p:txBody>
        </p:sp>
        <p:sp>
          <p:nvSpPr>
            <p:cNvPr id="64" name="Tekstboks 63"/>
            <p:cNvSpPr txBox="1">
              <a:spLocks noChangeArrowheads="1"/>
            </p:cNvSpPr>
            <p:nvPr/>
          </p:nvSpPr>
          <p:spPr bwMode="auto">
            <a:xfrm>
              <a:off x="592138" y="32559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3</a:t>
              </a:r>
            </a:p>
          </p:txBody>
        </p:sp>
        <p:sp>
          <p:nvSpPr>
            <p:cNvPr id="65" name="Tekstboks 64"/>
            <p:cNvSpPr txBox="1">
              <a:spLocks noChangeArrowheads="1"/>
            </p:cNvSpPr>
            <p:nvPr/>
          </p:nvSpPr>
          <p:spPr bwMode="auto">
            <a:xfrm>
              <a:off x="592138" y="3884613"/>
              <a:ext cx="47942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4</a:t>
              </a:r>
            </a:p>
          </p:txBody>
        </p:sp>
        <p:sp>
          <p:nvSpPr>
            <p:cNvPr id="66" name="Tekstboks 21"/>
            <p:cNvSpPr txBox="1">
              <a:spLocks noChangeArrowheads="1"/>
            </p:cNvSpPr>
            <p:nvPr/>
          </p:nvSpPr>
          <p:spPr bwMode="auto">
            <a:xfrm>
              <a:off x="592138" y="45259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5</a:t>
              </a:r>
            </a:p>
          </p:txBody>
        </p:sp>
        <p:sp>
          <p:nvSpPr>
            <p:cNvPr id="67" name="Tekstboks 24"/>
            <p:cNvSpPr txBox="1">
              <a:spLocks noChangeArrowheads="1"/>
            </p:cNvSpPr>
            <p:nvPr/>
          </p:nvSpPr>
          <p:spPr bwMode="auto">
            <a:xfrm>
              <a:off x="592138" y="5157788"/>
              <a:ext cx="47942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6</a:t>
              </a:r>
            </a:p>
          </p:txBody>
        </p:sp>
        <p:sp>
          <p:nvSpPr>
            <p:cNvPr id="68" name="Tekstboks 27"/>
            <p:cNvSpPr txBox="1">
              <a:spLocks noChangeArrowheads="1"/>
            </p:cNvSpPr>
            <p:nvPr/>
          </p:nvSpPr>
          <p:spPr bwMode="auto">
            <a:xfrm>
              <a:off x="592138" y="5783263"/>
              <a:ext cx="479425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algn="tl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a-DK" sz="1200" dirty="0">
                  <a:latin typeface="Arial" pitchFamily="34" charset="0"/>
                  <a:ea typeface="ＭＳ Ｐゴシック" pitchFamily="-97" charset="-128"/>
                </a:rPr>
                <a:t>7</a:t>
              </a:r>
            </a:p>
          </p:txBody>
        </p:sp>
      </p:grpSp>
      <p:sp>
        <p:nvSpPr>
          <p:cNvPr id="40" name="Rektangel 20"/>
          <p:cNvSpPr>
            <a:spLocks noChangeArrowheads="1"/>
          </p:cNvSpPr>
          <p:nvPr/>
        </p:nvSpPr>
        <p:spPr bwMode="auto">
          <a:xfrm>
            <a:off x="1189038" y="2774950"/>
            <a:ext cx="74310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1200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5" name="Tekstboks 10"/>
          <p:cNvSpPr txBox="1">
            <a:spLocks noChangeArrowheads="1"/>
          </p:cNvSpPr>
          <p:nvPr/>
        </p:nvSpPr>
        <p:spPr bwMode="auto">
          <a:xfrm>
            <a:off x="1235075" y="2853239"/>
            <a:ext cx="69802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Probe for the additional stakeholders regarding 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en-US" sz="1100" dirty="0" smtClean="0">
                <a:solidFill>
                  <a:schemeClr val="bg1">
                    <a:lumMod val="10000"/>
                  </a:schemeClr>
                </a:solidFill>
              </a:rPr>
              <a:t> upcoming innovation projects of Azerbaijan</a:t>
            </a:r>
            <a:r>
              <a:rPr lang="az-Latn-AZ" sz="1100" dirty="0" smtClean="0">
                <a:solidFill>
                  <a:schemeClr val="bg1">
                    <a:lumMod val="10000"/>
                  </a:schemeClr>
                </a:solidFill>
              </a:rPr>
              <a:t>;</a:t>
            </a:r>
            <a:endParaRPr lang="ru-RU" sz="11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da-DK" sz="11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5" y="5968804"/>
            <a:ext cx="4403116" cy="8530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70" y="5617308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19"/>
          <p:cNvGrpSpPr>
            <a:grpSpLocks/>
          </p:cNvGrpSpPr>
          <p:nvPr/>
        </p:nvGrpSpPr>
        <p:grpSpPr bwMode="auto">
          <a:xfrm>
            <a:off x="3400425" y="2314575"/>
            <a:ext cx="5562599" cy="3095625"/>
            <a:chOff x="3151188" y="2147888"/>
            <a:chExt cx="4260850" cy="3323400"/>
          </a:xfrm>
        </p:grpSpPr>
        <p:sp>
          <p:nvSpPr>
            <p:cNvPr id="28" name="Rektangel 27"/>
            <p:cNvSpPr>
              <a:spLocks noChangeArrowheads="1"/>
            </p:cNvSpPr>
            <p:nvPr/>
          </p:nvSpPr>
          <p:spPr bwMode="auto">
            <a:xfrm>
              <a:off x="3151188" y="2147888"/>
              <a:ext cx="4260850" cy="3323400"/>
            </a:xfrm>
            <a:prstGeom prst="rect">
              <a:avLst/>
            </a:prstGeom>
            <a:gradFill flip="none" rotWithShape="1">
              <a:gsLst>
                <a:gs pos="0">
                  <a:srgbClr val="CFCFCF"/>
                </a:gs>
                <a:gs pos="50000">
                  <a:srgbClr val="D5D5D5"/>
                </a:gs>
                <a:gs pos="100000">
                  <a:srgbClr val="C4C4C4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9" name="Rektangel 18"/>
            <p:cNvSpPr/>
            <p:nvPr/>
          </p:nvSpPr>
          <p:spPr>
            <a:xfrm>
              <a:off x="3276600" y="2270125"/>
              <a:ext cx="3962400" cy="29966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 dirty="0">
                <a:latin typeface="Arial" pitchFamily="34" charset="0"/>
              </a:endParaRPr>
            </a:p>
          </p:txBody>
        </p:sp>
      </p:grpSp>
      <p:sp>
        <p:nvSpPr>
          <p:cNvPr id="32771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gray">
          <a:xfrm>
            <a:off x="2146300" y="1355725"/>
            <a:ext cx="4852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/>
            <a:endParaRPr lang="en-US" sz="2000" dirty="0">
              <a:solidFill>
                <a:srgbClr val="171717"/>
              </a:solidFill>
            </a:endParaRPr>
          </a:p>
        </p:txBody>
      </p:sp>
      <p:sp>
        <p:nvSpPr>
          <p:cNvPr id="32774" name="Rectangle 5"/>
          <p:cNvSpPr txBox="1">
            <a:spLocks noChangeArrowheads="1"/>
          </p:cNvSpPr>
          <p:nvPr/>
        </p:nvSpPr>
        <p:spPr bwMode="gray">
          <a:xfrm>
            <a:off x="3235325" y="779463"/>
            <a:ext cx="2673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rgbClr val="171717"/>
                </a:solidFill>
              </a:rPr>
              <a:t>Challenges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30" name="Højrepil 29"/>
          <p:cNvSpPr/>
          <p:nvPr/>
        </p:nvSpPr>
        <p:spPr bwMode="auto">
          <a:xfrm>
            <a:off x="3043132" y="5111610"/>
            <a:ext cx="486018" cy="353572"/>
          </a:xfrm>
          <a:prstGeom prst="rightArrow">
            <a:avLst>
              <a:gd name="adj1" fmla="val 50000"/>
              <a:gd name="adj2" fmla="val 82469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tx1"/>
              </a:gs>
            </a:gsLst>
            <a:lin ang="0" scaled="0"/>
            <a:tileRect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contourClr>
              <a:schemeClr val="accent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grpSp>
        <p:nvGrpSpPr>
          <p:cNvPr id="32779" name="Gruppe 35"/>
          <p:cNvGrpSpPr>
            <a:grpSpLocks/>
          </p:cNvGrpSpPr>
          <p:nvPr/>
        </p:nvGrpSpPr>
        <p:grpSpPr bwMode="auto">
          <a:xfrm>
            <a:off x="619125" y="1171575"/>
            <a:ext cx="2536824" cy="5391150"/>
            <a:chOff x="1222375" y="2146300"/>
            <a:chExt cx="1372012" cy="4314635"/>
          </a:xfrm>
        </p:grpSpPr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48132" y="4844853"/>
              <a:ext cx="1282720" cy="1616082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8" name="Højrepil 37"/>
            <p:cNvSpPr/>
            <p:nvPr/>
          </p:nvSpPr>
          <p:spPr bwMode="auto">
            <a:xfrm rot="5400000">
              <a:off x="1626032" y="4714735"/>
              <a:ext cx="485775" cy="354026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kern="0" noProof="1">
                  <a:solidFill>
                    <a:srgbClr val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39" name="Rektangel 38"/>
            <p:cNvSpPr>
              <a:spLocks noChangeArrowheads="1"/>
            </p:cNvSpPr>
            <p:nvPr/>
          </p:nvSpPr>
          <p:spPr bwMode="auto">
            <a:xfrm>
              <a:off x="1231900" y="3408709"/>
              <a:ext cx="1333554" cy="1337044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solidFill>
                <a:schemeClr val="accent4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0" name="Højrepil 39"/>
            <p:cNvSpPr/>
            <p:nvPr/>
          </p:nvSpPr>
          <p:spPr bwMode="auto">
            <a:xfrm rot="5400000">
              <a:off x="1654997" y="3289742"/>
              <a:ext cx="485775" cy="354027"/>
            </a:xfrm>
            <a:prstGeom prst="rightArrow">
              <a:avLst>
                <a:gd name="adj1" fmla="val 50000"/>
                <a:gd name="adj2" fmla="val 82469"/>
              </a:avLst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1231900" y="2146300"/>
              <a:ext cx="1333554" cy="117951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5" name="Text Box 52"/>
            <p:cNvSpPr txBox="1">
              <a:spLocks noChangeArrowheads="1"/>
            </p:cNvSpPr>
            <p:nvPr/>
          </p:nvSpPr>
          <p:spPr bwMode="gray">
            <a:xfrm>
              <a:off x="1248132" y="2381000"/>
              <a:ext cx="1346255" cy="81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r>
                <a:rPr lang="az-Latn-AZ" sz="1200" dirty="0" smtClean="0">
                  <a:solidFill>
                    <a:schemeClr val="bg1">
                      <a:lumMod val="10000"/>
                    </a:schemeClr>
                  </a:solidFill>
                </a:rPr>
                <a:t>Analyze the potential risks and impediments for the proper operation of the activities regarding the </a:t>
              </a:r>
              <a:r>
                <a:rPr lang="en-US" sz="1200" dirty="0" smtClean="0">
                  <a:solidFill>
                    <a:schemeClr val="bg1">
                      <a:lumMod val="10000"/>
                    </a:schemeClr>
                  </a:solidFill>
                </a:rPr>
                <a:t>innovation projects in Azerbaijan</a:t>
              </a:r>
              <a:r>
                <a:rPr lang="az-Latn-AZ" sz="1200" dirty="0" smtClean="0">
                  <a:solidFill>
                    <a:schemeClr val="bg1">
                      <a:lumMod val="10000"/>
                    </a:schemeClr>
                  </a:solidFill>
                </a:rPr>
                <a:t>;</a:t>
              </a:r>
              <a:endParaRPr lang="ru-RU" sz="12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242981" y="4754506"/>
              <a:ext cx="1339387" cy="155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endParaRPr lang="en-US" sz="1200" dirty="0" smtClean="0">
                <a:solidFill>
                  <a:schemeClr val="bg1"/>
                </a:solidFill>
              </a:endParaRPr>
            </a:p>
            <a:p>
              <a:pPr lvl="0"/>
              <a:endParaRPr lang="en-US" sz="1200" dirty="0" smtClean="0">
                <a:solidFill>
                  <a:schemeClr val="bg1"/>
                </a:solidFill>
              </a:endParaRPr>
            </a:p>
            <a:p>
              <a:pPr lvl="0"/>
              <a:r>
                <a:rPr lang="az-Latn-AZ" sz="1200" dirty="0" smtClean="0">
                  <a:solidFill>
                    <a:schemeClr val="bg1"/>
                  </a:solidFill>
                </a:rPr>
                <a:t>Preparation of proposals regarding the management structure for  the Public – Private Partnership (PPP) Specialist Centre on </a:t>
              </a:r>
              <a:r>
                <a:rPr lang="az-Latn-AZ" sz="1200" dirty="0" smtClean="0">
                  <a:solidFill>
                    <a:schemeClr val="bg1"/>
                  </a:solidFill>
                </a:rPr>
                <a:t>ICT/Broadband </a:t>
              </a:r>
              <a:r>
                <a:rPr lang="az-Latn-AZ" sz="1200" dirty="0" smtClean="0">
                  <a:solidFill>
                    <a:schemeClr val="bg1"/>
                  </a:solidFill>
                </a:rPr>
                <a:t>in the Republic of Azerbaijan in accordance with UNECE procedures;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32787" name="Text Box 52"/>
            <p:cNvSpPr txBox="1">
              <a:spLocks noChangeArrowheads="1"/>
            </p:cNvSpPr>
            <p:nvPr/>
          </p:nvSpPr>
          <p:spPr bwMode="gray">
            <a:xfrm>
              <a:off x="1222375" y="3453698"/>
              <a:ext cx="1346255" cy="125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endParaRPr lang="en-US" sz="1200" dirty="0" smtClean="0">
                <a:solidFill>
                  <a:schemeClr val="bg1">
                    <a:lumMod val="25000"/>
                  </a:schemeClr>
                </a:solidFill>
              </a:endParaRPr>
            </a:p>
            <a:p>
              <a:pPr lvl="0"/>
              <a:r>
                <a:rPr lang="az-Latn-AZ" sz="1200" dirty="0" smtClean="0">
                  <a:solidFill>
                    <a:schemeClr val="bg1">
                      <a:lumMod val="25000"/>
                    </a:schemeClr>
                  </a:solidFill>
                </a:rPr>
                <a:t>Preparation of the country specific activities plan (roadmap) within the overall visibility plan in line with the Public – Private Partnership (PPP) Specialist Centre on </a:t>
              </a:r>
              <a:r>
                <a:rPr lang="az-Latn-AZ" sz="1200" dirty="0" smtClean="0">
                  <a:solidFill>
                    <a:schemeClr val="bg1">
                      <a:lumMod val="25000"/>
                    </a:schemeClr>
                  </a:solidFill>
                </a:rPr>
                <a:t> </a:t>
              </a:r>
              <a:r>
                <a:rPr lang="az-Latn-AZ" sz="1200" dirty="0" smtClean="0">
                  <a:solidFill>
                    <a:schemeClr val="bg1">
                      <a:lumMod val="25000"/>
                    </a:schemeClr>
                  </a:solidFill>
                </a:rPr>
                <a:t>in the Republic of Azerbaijan;</a:t>
              </a:r>
              <a:endParaRPr lang="ru-RU" sz="1200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5764432"/>
            <a:ext cx="3374049" cy="6536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53" y="5524059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Pladsholder til tekst 18"/>
          <p:cNvSpPr txBox="1">
            <a:spLocks/>
          </p:cNvSpPr>
          <p:nvPr/>
        </p:nvSpPr>
        <p:spPr bwMode="auto">
          <a:xfrm>
            <a:off x="63500" y="339507"/>
            <a:ext cx="7427546" cy="171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801688"/>
            <a:endParaRPr lang="en-MY" sz="2400" i="1" dirty="0" smtClean="0">
              <a:latin typeface="Cambria" pitchFamily="18" charset="0"/>
            </a:endParaRPr>
          </a:p>
          <a:p>
            <a:pPr defTabSz="801688"/>
            <a:endParaRPr lang="en-MY" sz="2400" i="1" dirty="0" smtClean="0">
              <a:latin typeface="Cambria" pitchFamily="18" charset="0"/>
            </a:endParaRPr>
          </a:p>
          <a:p>
            <a:pPr defTabSz="801688"/>
            <a:r>
              <a:rPr lang="en-US" sz="2400" i="1" dirty="0">
                <a:latin typeface="Cambria" pitchFamily="18" charset="0"/>
              </a:rPr>
              <a:t>How to work together at the regional level – projects, forums and capacity building programs for innovative progress in ICT and Transport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806223" y="2342444"/>
          <a:ext cx="6053667" cy="403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25" y="5929200"/>
            <a:ext cx="3056967" cy="592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46" y="5416207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4600576" y="2298700"/>
            <a:ext cx="4178300" cy="363220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>
              <a:buFont typeface="Calibri" pitchFamily="34" charset="0"/>
              <a:buAutoNum type="arabicPeriod"/>
              <a:defRPr/>
            </a:pPr>
            <a:endParaRPr lang="en-US" sz="1600" b="1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7891" name="Tekstboks 39"/>
          <p:cNvSpPr txBox="1">
            <a:spLocks noChangeArrowheads="1"/>
          </p:cNvSpPr>
          <p:nvPr/>
        </p:nvSpPr>
        <p:spPr bwMode="auto">
          <a:xfrm>
            <a:off x="4733925" y="2867025"/>
            <a:ext cx="3851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MY" sz="2800" b="1" i="1" dirty="0" smtClean="0">
                <a:latin typeface="Cambria" pitchFamily="18" charset="0"/>
              </a:rPr>
              <a:t>Mr. </a:t>
            </a:r>
            <a:r>
              <a:rPr lang="en-MY" sz="2800" b="1" i="1" dirty="0" err="1" smtClean="0">
                <a:latin typeface="Cambria" pitchFamily="18" charset="0"/>
              </a:rPr>
              <a:t>Vasif</a:t>
            </a:r>
            <a:r>
              <a:rPr lang="en-MY" sz="2800" b="1" i="1" dirty="0" smtClean="0">
                <a:latin typeface="Cambria" pitchFamily="18" charset="0"/>
              </a:rPr>
              <a:t> </a:t>
            </a:r>
            <a:r>
              <a:rPr lang="en-MY" sz="2800" b="1" i="1" dirty="0" err="1" smtClean="0">
                <a:latin typeface="Cambria" pitchFamily="18" charset="0"/>
              </a:rPr>
              <a:t>Mammadov</a:t>
            </a:r>
            <a:r>
              <a:rPr lang="en-MY" sz="1400" b="1" i="1" dirty="0" smtClean="0">
                <a:latin typeface="Cambria" pitchFamily="18" charset="0"/>
              </a:rPr>
              <a:t/>
            </a:r>
            <a:br>
              <a:rPr lang="en-MY" sz="1400" b="1" i="1" dirty="0" smtClean="0">
                <a:latin typeface="Cambria" pitchFamily="18" charset="0"/>
              </a:rPr>
            </a:br>
            <a:endParaRPr lang="en-MY" sz="1400" b="1" i="1" dirty="0" smtClean="0">
              <a:latin typeface="Cambria" pitchFamily="18" charset="0"/>
            </a:endParaRPr>
          </a:p>
          <a:p>
            <a:pPr marL="342900" indent="-342900" algn="ctr"/>
            <a:r>
              <a:rPr lang="en-MY" b="1" i="1" dirty="0" smtClean="0">
                <a:latin typeface="Cambria" pitchFamily="18" charset="0"/>
              </a:rPr>
              <a:t>Project Manager</a:t>
            </a:r>
            <a:endParaRPr lang="en-MY" b="1" i="1" dirty="0" smtClean="0">
              <a:latin typeface="Cambria" pitchFamily="18" charset="0"/>
            </a:endParaRPr>
          </a:p>
          <a:p>
            <a:pPr marL="342900" indent="-342900" algn="ctr"/>
            <a:r>
              <a:rPr lang="en-MY" b="1" i="1" dirty="0" smtClean="0">
                <a:latin typeface="Cambria" pitchFamily="18" charset="0"/>
              </a:rPr>
              <a:t>UNDP CO Azerbaijan/ </a:t>
            </a:r>
            <a:r>
              <a:rPr lang="en-MY" b="1" i="1" dirty="0" smtClean="0">
                <a:latin typeface="Cambria" pitchFamily="18" charset="0"/>
              </a:rPr>
              <a:t>MTCHT</a:t>
            </a:r>
            <a:endParaRPr lang="en-MY" b="1" i="1" dirty="0" smtClean="0">
              <a:latin typeface="Cambria" pitchFamily="18" charset="0"/>
            </a:endParaRPr>
          </a:p>
          <a:p>
            <a:pPr marL="342900" indent="-342900" algn="ctr"/>
            <a:r>
              <a:rPr lang="en-MY" b="1" i="1" dirty="0" smtClean="0">
                <a:latin typeface="Cambria" pitchFamily="18" charset="0"/>
              </a:rPr>
              <a:t>Email: </a:t>
            </a:r>
            <a:r>
              <a:rPr lang="en-MY" b="1" i="1" u="sng" dirty="0" smtClean="0">
                <a:solidFill>
                  <a:srgbClr val="000066"/>
                </a:solidFill>
                <a:latin typeface="Cambria" pitchFamily="18" charset="0"/>
              </a:rPr>
              <a:t>vasif.mammadov@undp.org</a:t>
            </a:r>
            <a:br>
              <a:rPr lang="en-MY" b="1" i="1" u="sng" dirty="0" smtClean="0">
                <a:solidFill>
                  <a:srgbClr val="000066"/>
                </a:solidFill>
                <a:latin typeface="Cambria" pitchFamily="18" charset="0"/>
              </a:rPr>
            </a:br>
            <a:endParaRPr lang="da-DK" dirty="0">
              <a:solidFill>
                <a:srgbClr val="FFFFFF"/>
              </a:solidFill>
            </a:endParaRPr>
          </a:p>
          <a:p>
            <a:pPr marL="342900" indent="-342900"/>
            <a:endParaRPr lang="da-DK" sz="1400" dirty="0">
              <a:solidFill>
                <a:srgbClr val="FFFFFF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gray">
          <a:xfrm>
            <a:off x="8747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gray">
          <a:xfrm>
            <a:off x="6767513" y="6162675"/>
            <a:ext cx="15382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801688"/>
            <a:endParaRPr lang="en-US" sz="1200" dirty="0">
              <a:solidFill>
                <a:srgbClr val="171717"/>
              </a:solidFill>
            </a:endParaRPr>
          </a:p>
        </p:txBody>
      </p:sp>
      <p:sp>
        <p:nvSpPr>
          <p:cNvPr id="37894" name="Titel 16"/>
          <p:cNvSpPr>
            <a:spLocks noGrp="1"/>
          </p:cNvSpPr>
          <p:nvPr>
            <p:ph type="title"/>
          </p:nvPr>
        </p:nvSpPr>
        <p:spPr bwMode="auto">
          <a:xfrm>
            <a:off x="177800" y="1071563"/>
            <a:ext cx="65659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MY" b="1" i="1" dirty="0" smtClean="0">
                <a:solidFill>
                  <a:schemeClr val="bg1"/>
                </a:solidFill>
                <a:latin typeface="Cambria" pitchFamily="18" charset="0"/>
              </a:rPr>
              <a:t>Thank You For Your Kind Attention</a:t>
            </a:r>
            <a:endParaRPr lang="en-US" dirty="0" smtClean="0">
              <a:solidFill>
                <a:schemeClr val="bg1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27724609"/>
              </p:ext>
            </p:extLst>
          </p:nvPr>
        </p:nvGraphicFramePr>
        <p:xfrm>
          <a:off x="169335" y="2398889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" y="5923469"/>
            <a:ext cx="3086548" cy="597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21" y="5620186"/>
            <a:ext cx="851560" cy="120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 ICT Specialist Center Presentation Azerbaijan 25 June 2013 UNECE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PPP ICT Specialist Center Presentation Azerbaijan 25 June 2013 UNECE</Template>
  <TotalTime>624</TotalTime>
  <Words>593</Words>
  <Application>Microsoft Office PowerPoint</Application>
  <PresentationFormat>Экран (4:3)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Narrow</vt:lpstr>
      <vt:lpstr>Calibri</vt:lpstr>
      <vt:lpstr>Cambria</vt:lpstr>
      <vt:lpstr>PPP ICT Specialist Center Presentation Azerbaijan 25 June 2013 UNECE</vt:lpstr>
      <vt:lpstr>1_Kontortema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Kind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Vasif Mammadov</cp:lastModifiedBy>
  <cp:revision>22</cp:revision>
  <cp:lastPrinted>2018-10-31T11:13:05Z</cp:lastPrinted>
  <dcterms:created xsi:type="dcterms:W3CDTF">2013-06-19T06:45:15Z</dcterms:created>
  <dcterms:modified xsi:type="dcterms:W3CDTF">2018-10-31T13:04:21Z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